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692" r:id="rId1"/>
  </p:sldMasterIdLst>
  <p:notesMasterIdLst>
    <p:notesMasterId r:id="rId20"/>
  </p:notesMasterIdLst>
  <p:sldIdLst>
    <p:sldId id="330" r:id="rId2"/>
    <p:sldId id="271" r:id="rId3"/>
    <p:sldId id="281" r:id="rId4"/>
    <p:sldId id="316" r:id="rId5"/>
    <p:sldId id="276" r:id="rId6"/>
    <p:sldId id="283" r:id="rId7"/>
    <p:sldId id="348" r:id="rId8"/>
    <p:sldId id="352" r:id="rId9"/>
    <p:sldId id="289" r:id="rId10"/>
    <p:sldId id="353" r:id="rId11"/>
    <p:sldId id="295" r:id="rId12"/>
    <p:sldId id="336" r:id="rId13"/>
    <p:sldId id="285" r:id="rId14"/>
    <p:sldId id="282" r:id="rId15"/>
    <p:sldId id="328" r:id="rId16"/>
    <p:sldId id="329" r:id="rId17"/>
    <p:sldId id="325" r:id="rId18"/>
    <p:sldId id="354" r:id="rId19"/>
  </p:sldIdLst>
  <p:sldSz cx="9144000" cy="5143500" type="screen16x9"/>
  <p:notesSz cx="6858000" cy="9144000"/>
  <p:embeddedFontLst>
    <p:embeddedFont>
      <p:font typeface="Helvetica Neue" panose="020B0604020202020204" charset="0"/>
      <p:regular r:id="rId21"/>
      <p:bold r:id="rId22"/>
      <p:italic r:id="rId23"/>
      <p:boldItalic r:id="rId24"/>
    </p:embeddedFont>
    <p:embeddedFont>
      <p:font typeface="Open Sans SemiBold" panose="020B0604020202020204" charset="0"/>
      <p:regular r:id="rId25"/>
      <p:bold r:id="rId26"/>
      <p:italic r:id="rId27"/>
      <p:boldItalic r:id="rId28"/>
    </p:embeddedFont>
    <p:embeddedFont>
      <p:font typeface="Microsoft YaHei" panose="020B0503020204020204" pitchFamily="34" charset="-122"/>
      <p:regular r:id="rId29"/>
      <p:bold r:id="rId30"/>
    </p:embeddedFont>
    <p:embeddedFont>
      <p:font typeface="Century Gothic" panose="020B0502020202020204" pitchFamily="34" charset="0"/>
      <p:regular r:id="rId31"/>
      <p:bold r:id="rId32"/>
      <p:italic r:id="rId33"/>
      <p:boldItalic r:id="rId34"/>
    </p:embeddedFont>
    <p:embeddedFont>
      <p:font typeface="Merriweather Sans" panose="020B0604020202020204" charset="0"/>
      <p:regular r:id="rId35"/>
      <p:bold r:id="rId36"/>
      <p:italic r:id="rId37"/>
      <p:boldItalic r:id="rId38"/>
    </p:embeddedFont>
    <p:embeddedFont>
      <p:font typeface="Open Sans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50"/>
    <p:restoredTop sz="96327"/>
  </p:normalViewPr>
  <p:slideViewPr>
    <p:cSldViewPr snapToGrid="0">
      <p:cViewPr>
        <p:scale>
          <a:sx n="94" d="100"/>
          <a:sy n="94" d="100"/>
        </p:scale>
        <p:origin x="1214" y="202"/>
      </p:cViewPr>
      <p:guideLst>
        <p:guide orient="horz" pos="162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notesViewPr>
    <p:cSldViewPr snapToGrid="0" showGuides="1">
      <p:cViewPr>
        <p:scale>
          <a:sx n="150" d="100"/>
          <a:sy n="150" d="100"/>
        </p:scale>
        <p:origin x="2388" y="-36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tableStyles" Target="tableStyles.xml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5B91AE-2549-4A26-BC80-57A09B6D0BA5}" type="doc">
      <dgm:prSet loTypeId="urn:microsoft.com/office/officeart/2005/8/layout/cycle3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8D8E5267-E12A-4637-AC87-ADF0C9D681E9}">
      <dgm:prSet/>
      <dgm:spPr/>
      <dgm:t>
        <a:bodyPr/>
        <a:lstStyle/>
        <a:p>
          <a:pPr rtl="0"/>
          <a:r>
            <a:rPr lang="en-GB" b="0" i="0" dirty="0"/>
            <a:t>Root of Trust and Secure Boot </a:t>
          </a:r>
          <a:endParaRPr lang="en-GB" dirty="0"/>
        </a:p>
      </dgm:t>
    </dgm:pt>
    <dgm:pt modelId="{7841D266-AB5A-44E4-B5E2-677EE3630CCF}" type="sibTrans" cxnId="{A698E826-BFBD-472F-BC8B-E3FB7CA136DA}">
      <dgm:prSet/>
      <dgm:spPr/>
      <dgm:t>
        <a:bodyPr/>
        <a:lstStyle/>
        <a:p>
          <a:endParaRPr lang="en-GB"/>
        </a:p>
      </dgm:t>
    </dgm:pt>
    <dgm:pt modelId="{8AF47863-A7B7-4BC7-B4C5-E038FB95878A}" type="parTrans" cxnId="{A698E826-BFBD-472F-BC8B-E3FB7CA136DA}">
      <dgm:prSet/>
      <dgm:spPr/>
      <dgm:t>
        <a:bodyPr/>
        <a:lstStyle/>
        <a:p>
          <a:endParaRPr lang="en-GB"/>
        </a:p>
      </dgm:t>
    </dgm:pt>
    <dgm:pt modelId="{FF68036B-612F-44E8-BC4F-BD9903117C43}">
      <dgm:prSet/>
      <dgm:spPr/>
      <dgm:t>
        <a:bodyPr/>
        <a:lstStyle/>
        <a:p>
          <a:pPr rtl="0"/>
          <a:r>
            <a:rPr lang="en-GB" b="0" i="0" dirty="0"/>
            <a:t>Standards and Certification</a:t>
          </a:r>
          <a:endParaRPr lang="en-GB" dirty="0"/>
        </a:p>
      </dgm:t>
    </dgm:pt>
    <dgm:pt modelId="{2E1722AA-5C56-47B4-8E1C-E1EEAEDCA0CC}" type="sibTrans" cxnId="{EA764B20-7862-4C90-AD23-E0F06BFDBC01}">
      <dgm:prSet/>
      <dgm:spPr/>
      <dgm:t>
        <a:bodyPr/>
        <a:lstStyle/>
        <a:p>
          <a:endParaRPr lang="en-GB"/>
        </a:p>
      </dgm:t>
    </dgm:pt>
    <dgm:pt modelId="{A36DBC14-2D09-44F4-9883-8EBB1BF0F69B}" type="parTrans" cxnId="{EA764B20-7862-4C90-AD23-E0F06BFDBC01}">
      <dgm:prSet/>
      <dgm:spPr/>
      <dgm:t>
        <a:bodyPr/>
        <a:lstStyle/>
        <a:p>
          <a:endParaRPr lang="en-GB"/>
        </a:p>
      </dgm:t>
    </dgm:pt>
    <dgm:pt modelId="{D449AF90-9F57-422D-9C78-6A02E081A5D7}">
      <dgm:prSet/>
      <dgm:spPr/>
      <dgm:t>
        <a:bodyPr/>
        <a:lstStyle/>
        <a:p>
          <a:pPr rtl="0"/>
          <a:r>
            <a:rPr lang="en-GB" b="0" i="0" dirty="0"/>
            <a:t>Security Ecosystem</a:t>
          </a:r>
          <a:endParaRPr lang="en-GB" dirty="0"/>
        </a:p>
      </dgm:t>
    </dgm:pt>
    <dgm:pt modelId="{9A8D69D8-A02A-4CEC-A720-1167D5FBED9C}" type="sibTrans" cxnId="{73701391-45F9-4896-BCE5-DA30AEA91C7D}">
      <dgm:prSet/>
      <dgm:spPr/>
      <dgm:t>
        <a:bodyPr/>
        <a:lstStyle/>
        <a:p>
          <a:endParaRPr lang="en-GB"/>
        </a:p>
      </dgm:t>
    </dgm:pt>
    <dgm:pt modelId="{F34C00E9-A82D-4C61-B94D-D8D86BF8B796}" type="parTrans" cxnId="{73701391-45F9-4896-BCE5-DA30AEA91C7D}">
      <dgm:prSet/>
      <dgm:spPr/>
      <dgm:t>
        <a:bodyPr/>
        <a:lstStyle/>
        <a:p>
          <a:endParaRPr lang="en-GB"/>
        </a:p>
      </dgm:t>
    </dgm:pt>
    <dgm:pt modelId="{4A6792EA-C966-4119-8919-85B3CC918AB5}">
      <dgm:prSet/>
      <dgm:spPr/>
      <dgm:t>
        <a:bodyPr/>
        <a:lstStyle/>
        <a:p>
          <a:pPr rtl="0"/>
          <a:r>
            <a:rPr lang="en-GB" dirty="0"/>
            <a:t>Confidential Computing</a:t>
          </a:r>
        </a:p>
      </dgm:t>
    </dgm:pt>
    <dgm:pt modelId="{0CD5533E-0E79-4D55-AC36-98E78429C952}" type="sibTrans" cxnId="{0BAF2F46-7E11-498A-8042-B04F100BCB9C}">
      <dgm:prSet/>
      <dgm:spPr/>
      <dgm:t>
        <a:bodyPr/>
        <a:lstStyle/>
        <a:p>
          <a:endParaRPr lang="en-GB"/>
        </a:p>
      </dgm:t>
    </dgm:pt>
    <dgm:pt modelId="{C56FA24C-B833-4543-9CB5-27CA18D0E6B1}" type="parTrans" cxnId="{0BAF2F46-7E11-498A-8042-B04F100BCB9C}">
      <dgm:prSet/>
      <dgm:spPr/>
      <dgm:t>
        <a:bodyPr/>
        <a:lstStyle/>
        <a:p>
          <a:endParaRPr lang="en-GB"/>
        </a:p>
      </dgm:t>
    </dgm:pt>
    <dgm:pt modelId="{5F7F72B9-B3C0-4CFB-8E8C-7D49A8F8A4D7}">
      <dgm:prSet/>
      <dgm:spPr/>
      <dgm:t>
        <a:bodyPr/>
        <a:lstStyle/>
        <a:p>
          <a:pPr rtl="0"/>
          <a:r>
            <a:rPr lang="en-GB" b="0" i="0" dirty="0"/>
            <a:t>Isolation</a:t>
          </a:r>
          <a:endParaRPr lang="en-GB" dirty="0"/>
        </a:p>
      </dgm:t>
    </dgm:pt>
    <dgm:pt modelId="{24720E9E-B9B4-42C9-8A35-FB34F87F2905}" type="sibTrans" cxnId="{C3AF8980-52C4-4A21-B6DB-C8A664CB2BA8}">
      <dgm:prSet/>
      <dgm:spPr/>
      <dgm:t>
        <a:bodyPr/>
        <a:lstStyle/>
        <a:p>
          <a:endParaRPr lang="en-GB"/>
        </a:p>
      </dgm:t>
    </dgm:pt>
    <dgm:pt modelId="{4658B5E0-F2F5-40A7-8305-3A3533A774B9}" type="parTrans" cxnId="{C3AF8980-52C4-4A21-B6DB-C8A664CB2BA8}">
      <dgm:prSet/>
      <dgm:spPr/>
      <dgm:t>
        <a:bodyPr/>
        <a:lstStyle/>
        <a:p>
          <a:endParaRPr lang="en-GB"/>
        </a:p>
      </dgm:t>
    </dgm:pt>
    <dgm:pt modelId="{D841AC73-A382-47EA-B9A7-5B688A55373C}">
      <dgm:prSet/>
      <dgm:spPr/>
      <dgm:t>
        <a:bodyPr/>
        <a:lstStyle/>
        <a:p>
          <a:pPr rtl="0"/>
          <a:r>
            <a:rPr lang="en-GB" b="0" i="0" dirty="0"/>
            <a:t>Attestation</a:t>
          </a:r>
          <a:endParaRPr lang="en-GB" dirty="0"/>
        </a:p>
      </dgm:t>
    </dgm:pt>
    <dgm:pt modelId="{F55D1F0E-4A52-4B8F-A6DB-63D9D94C7A40}" type="sibTrans" cxnId="{EC5E8509-FC85-42BF-9584-3DF0ACC5746B}">
      <dgm:prSet/>
      <dgm:spPr/>
      <dgm:t>
        <a:bodyPr/>
        <a:lstStyle/>
        <a:p>
          <a:endParaRPr lang="en-GB"/>
        </a:p>
      </dgm:t>
    </dgm:pt>
    <dgm:pt modelId="{8F373055-ACB3-4C44-829F-28A98D261568}" type="parTrans" cxnId="{EC5E8509-FC85-42BF-9584-3DF0ACC5746B}">
      <dgm:prSet/>
      <dgm:spPr/>
      <dgm:t>
        <a:bodyPr/>
        <a:lstStyle/>
        <a:p>
          <a:endParaRPr lang="en-GB"/>
        </a:p>
      </dgm:t>
    </dgm:pt>
    <dgm:pt modelId="{888DB179-8F3A-495E-A403-C1ACF3679214}">
      <dgm:prSet/>
      <dgm:spPr/>
      <dgm:t>
        <a:bodyPr/>
        <a:lstStyle/>
        <a:p>
          <a:pPr rtl="0"/>
          <a:r>
            <a:rPr lang="en-GB" dirty="0"/>
            <a:t>Secure Storage</a:t>
          </a:r>
        </a:p>
      </dgm:t>
    </dgm:pt>
    <dgm:pt modelId="{E9173ACB-51AF-4277-9AF3-3EE8B1DF6E21}" type="sibTrans" cxnId="{F81BA3C7-4824-4E05-8A73-E09D4F6628E8}">
      <dgm:prSet/>
      <dgm:spPr/>
      <dgm:t>
        <a:bodyPr/>
        <a:lstStyle/>
        <a:p>
          <a:endParaRPr lang="en-GB"/>
        </a:p>
      </dgm:t>
    </dgm:pt>
    <dgm:pt modelId="{18D0EE17-4DAB-4475-B564-193132AAD9EA}" type="parTrans" cxnId="{F81BA3C7-4824-4E05-8A73-E09D4F6628E8}">
      <dgm:prSet/>
      <dgm:spPr/>
      <dgm:t>
        <a:bodyPr/>
        <a:lstStyle/>
        <a:p>
          <a:endParaRPr lang="en-GB"/>
        </a:p>
      </dgm:t>
    </dgm:pt>
    <dgm:pt modelId="{DF9B7C1F-1673-4278-BCC9-79212E603902}">
      <dgm:prSet/>
      <dgm:spPr/>
      <dgm:t>
        <a:bodyPr/>
        <a:lstStyle/>
        <a:p>
          <a:pPr rtl="0"/>
          <a:r>
            <a:rPr lang="en-GB" b="0" i="0" dirty="0"/>
            <a:t>Life Cycle Management</a:t>
          </a:r>
          <a:endParaRPr lang="en-GB" dirty="0"/>
        </a:p>
      </dgm:t>
    </dgm:pt>
    <dgm:pt modelId="{6319897D-18D4-4FBB-9BE8-3D6D1E1B9358}" type="sibTrans" cxnId="{0D66246E-25EF-4951-AC77-1A8063F03C25}">
      <dgm:prSet/>
      <dgm:spPr/>
      <dgm:t>
        <a:bodyPr/>
        <a:lstStyle/>
        <a:p>
          <a:endParaRPr lang="en-GB"/>
        </a:p>
      </dgm:t>
    </dgm:pt>
    <dgm:pt modelId="{7F3958DE-78B6-4414-816E-065CD35AA329}" type="parTrans" cxnId="{0D66246E-25EF-4951-AC77-1A8063F03C25}">
      <dgm:prSet/>
      <dgm:spPr/>
      <dgm:t>
        <a:bodyPr/>
        <a:lstStyle/>
        <a:p>
          <a:endParaRPr lang="en-GB"/>
        </a:p>
      </dgm:t>
    </dgm:pt>
    <dgm:pt modelId="{E8F33D1C-24B7-4BD4-B594-18E199979768}">
      <dgm:prSet/>
      <dgm:spPr/>
      <dgm:t>
        <a:bodyPr/>
        <a:lstStyle/>
        <a:p>
          <a:pPr rtl="0"/>
          <a:r>
            <a:rPr lang="en-GB" b="0" i="0" dirty="0"/>
            <a:t>Identity</a:t>
          </a:r>
          <a:endParaRPr lang="en-GB" dirty="0"/>
        </a:p>
      </dgm:t>
    </dgm:pt>
    <dgm:pt modelId="{48828C75-400D-4147-B1D8-B52046DA9A81}" type="sibTrans" cxnId="{D13C3809-B14B-4EFD-9477-7599FAC248C7}">
      <dgm:prSet/>
      <dgm:spPr/>
      <dgm:t>
        <a:bodyPr/>
        <a:lstStyle/>
        <a:p>
          <a:endParaRPr lang="en-GB"/>
        </a:p>
      </dgm:t>
    </dgm:pt>
    <dgm:pt modelId="{ADF128C5-B4D2-4162-BB1E-4512FCA62331}" type="parTrans" cxnId="{D13C3809-B14B-4EFD-9477-7599FAC248C7}">
      <dgm:prSet/>
      <dgm:spPr/>
      <dgm:t>
        <a:bodyPr/>
        <a:lstStyle/>
        <a:p>
          <a:endParaRPr lang="en-GB"/>
        </a:p>
      </dgm:t>
    </dgm:pt>
    <dgm:pt modelId="{56F6F2BD-4BF7-46F2-8493-0599FDE7F2D9}" type="pres">
      <dgm:prSet presAssocID="{585B91AE-2549-4A26-BC80-57A09B6D0BA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15F8CE67-5893-4B32-90DB-CF973A50D4C5}" type="pres">
      <dgm:prSet presAssocID="{585B91AE-2549-4A26-BC80-57A09B6D0BA5}" presName="cycle" presStyleCnt="0"/>
      <dgm:spPr/>
    </dgm:pt>
    <dgm:pt modelId="{EAA3B1B1-D750-4CD7-BF0D-102516AB8DF5}" type="pres">
      <dgm:prSet presAssocID="{8D8E5267-E12A-4637-AC87-ADF0C9D681E9}" presName="nodeFirstNode" presStyleLbl="node1" presStyleIdx="0" presStyleCnt="9" custScaleX="139936" custScaleY="147098" custRadScaleRad="97927" custRadScaleInc="689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AC6D1A9-9D01-4B4F-A12B-E7BF7D6ADFC1}" type="pres">
      <dgm:prSet presAssocID="{7841D266-AB5A-44E4-B5E2-677EE3630CCF}" presName="sibTransFirstNode" presStyleLbl="bgShp" presStyleIdx="0" presStyleCnt="1"/>
      <dgm:spPr/>
      <dgm:t>
        <a:bodyPr/>
        <a:lstStyle/>
        <a:p>
          <a:endParaRPr lang="en-GB"/>
        </a:p>
      </dgm:t>
    </dgm:pt>
    <dgm:pt modelId="{FE17274C-CE84-4926-BDA6-30E6E3C38DCC}" type="pres">
      <dgm:prSet presAssocID="{E8F33D1C-24B7-4BD4-B594-18E199979768}" presName="nodeFollowingNodes" presStyleLbl="node1" presStyleIdx="1" presStyleCnt="9" custScaleX="126032" custScaleY="137579" custRadScaleRad="108613" custRadScaleInc="41372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B98DB92-0B20-47E3-A116-4C21F829060A}" type="pres">
      <dgm:prSet presAssocID="{DF9B7C1F-1673-4278-BCC9-79212E603902}" presName="nodeFollowingNodes" presStyleLbl="node1" presStyleIdx="2" presStyleCnt="9" custScaleX="130147" custScaleY="141162" custRadScaleRad="105651" custRadScaleInc="803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8A5BE4D-E96A-4AD8-9E9D-6E9D11332622}" type="pres">
      <dgm:prSet presAssocID="{888DB179-8F3A-495E-A403-C1ACF3679214}" presName="nodeFollowingNodes" presStyleLbl="node1" presStyleIdx="3" presStyleCnt="9" custScaleX="133063" custScaleY="135409" custRadScaleRad="103736" custRadScaleInc="-2118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F9D1D4D-EF73-4E28-A8C2-EF462AE66CB7}" type="pres">
      <dgm:prSet presAssocID="{D841AC73-A382-47EA-B9A7-5B688A55373C}" presName="nodeFollowingNodes" presStyleLbl="node1" presStyleIdx="4" presStyleCnt="9" custScaleX="127410" custScaleY="138519" custRadScaleRad="106663" custRadScaleInc="-4040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94CB093-EA1A-4C18-B476-48102166CADC}" type="pres">
      <dgm:prSet presAssocID="{5F7F72B9-B3C0-4CFB-8E8C-7D49A8F8A4D7}" presName="nodeFollowingNodes" presStyleLbl="node1" presStyleIdx="5" presStyleCnt="9" custScaleX="128648" custScaleY="135690" custRadScaleRad="100353" custRadScaleInc="6281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72F87B5-DBEA-4E78-8DD6-9DCF80043B31}" type="pres">
      <dgm:prSet presAssocID="{4A6792EA-C966-4119-8919-85B3CC918AB5}" presName="nodeFollowingNodes" presStyleLbl="node1" presStyleIdx="6" presStyleCnt="9" custScaleX="126753" custScaleY="133500" custRadScaleRad="102101" custRadScaleInc="788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B46B84A-A5D3-439C-AF8A-A8AF2A11BCE1}" type="pres">
      <dgm:prSet presAssocID="{D449AF90-9F57-422D-9C78-6A02E081A5D7}" presName="nodeFollowingNodes" presStyleLbl="node1" presStyleIdx="7" presStyleCnt="9" custScaleX="127624" custScaleY="131538" custRadScaleRad="100684" custRadScaleInc="-21291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0E3C8EF-98ED-4F62-A972-20808CF26A75}" type="pres">
      <dgm:prSet presAssocID="{FF68036B-612F-44E8-BC4F-BD9903117C43}" presName="nodeFollowingNodes" presStyleLbl="node1" presStyleIdx="8" presStyleCnt="9" custScaleX="133659" custScaleY="134696" custRadScaleRad="106252" custRadScaleInc="-50082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BFA31998-6879-4E74-89C9-42F331E651ED}" type="presOf" srcId="{4A6792EA-C966-4119-8919-85B3CC918AB5}" destId="{072F87B5-DBEA-4E78-8DD6-9DCF80043B31}" srcOrd="0" destOrd="0" presId="urn:microsoft.com/office/officeart/2005/8/layout/cycle3"/>
    <dgm:cxn modelId="{F5E33327-5043-470A-BC8D-18133FCF8FE4}" type="presOf" srcId="{D841AC73-A382-47EA-B9A7-5B688A55373C}" destId="{AF9D1D4D-EF73-4E28-A8C2-EF462AE66CB7}" srcOrd="0" destOrd="0" presId="urn:microsoft.com/office/officeart/2005/8/layout/cycle3"/>
    <dgm:cxn modelId="{2EBAB4CB-E49B-45ED-9DB0-82EAEC2D4464}" type="presOf" srcId="{5F7F72B9-B3C0-4CFB-8E8C-7D49A8F8A4D7}" destId="{094CB093-EA1A-4C18-B476-48102166CADC}" srcOrd="0" destOrd="0" presId="urn:microsoft.com/office/officeart/2005/8/layout/cycle3"/>
    <dgm:cxn modelId="{513E5B4E-2765-4FC9-AA94-A5690EED5A67}" type="presOf" srcId="{E8F33D1C-24B7-4BD4-B594-18E199979768}" destId="{FE17274C-CE84-4926-BDA6-30E6E3C38DCC}" srcOrd="0" destOrd="0" presId="urn:microsoft.com/office/officeart/2005/8/layout/cycle3"/>
    <dgm:cxn modelId="{D13C3809-B14B-4EFD-9477-7599FAC248C7}" srcId="{585B91AE-2549-4A26-BC80-57A09B6D0BA5}" destId="{E8F33D1C-24B7-4BD4-B594-18E199979768}" srcOrd="1" destOrd="0" parTransId="{ADF128C5-B4D2-4162-BB1E-4512FCA62331}" sibTransId="{48828C75-400D-4147-B1D8-B52046DA9A81}"/>
    <dgm:cxn modelId="{F421CB86-783C-4AF0-AF50-ACC31F6C40C9}" type="presOf" srcId="{FF68036B-612F-44E8-BC4F-BD9903117C43}" destId="{60E3C8EF-98ED-4F62-A972-20808CF26A75}" srcOrd="0" destOrd="0" presId="urn:microsoft.com/office/officeart/2005/8/layout/cycle3"/>
    <dgm:cxn modelId="{A698E826-BFBD-472F-BC8B-E3FB7CA136DA}" srcId="{585B91AE-2549-4A26-BC80-57A09B6D0BA5}" destId="{8D8E5267-E12A-4637-AC87-ADF0C9D681E9}" srcOrd="0" destOrd="0" parTransId="{8AF47863-A7B7-4BC7-B4C5-E038FB95878A}" sibTransId="{7841D266-AB5A-44E4-B5E2-677EE3630CCF}"/>
    <dgm:cxn modelId="{DC552C69-BD9C-436D-A6B1-B6522023E9F0}" type="presOf" srcId="{DF9B7C1F-1673-4278-BCC9-79212E603902}" destId="{CB98DB92-0B20-47E3-A116-4C21F829060A}" srcOrd="0" destOrd="0" presId="urn:microsoft.com/office/officeart/2005/8/layout/cycle3"/>
    <dgm:cxn modelId="{F81BA3C7-4824-4E05-8A73-E09D4F6628E8}" srcId="{585B91AE-2549-4A26-BC80-57A09B6D0BA5}" destId="{888DB179-8F3A-495E-A403-C1ACF3679214}" srcOrd="3" destOrd="0" parTransId="{18D0EE17-4DAB-4475-B564-193132AAD9EA}" sibTransId="{E9173ACB-51AF-4277-9AF3-3EE8B1DF6E21}"/>
    <dgm:cxn modelId="{73701391-45F9-4896-BCE5-DA30AEA91C7D}" srcId="{585B91AE-2549-4A26-BC80-57A09B6D0BA5}" destId="{D449AF90-9F57-422D-9C78-6A02E081A5D7}" srcOrd="7" destOrd="0" parTransId="{F34C00E9-A82D-4C61-B94D-D8D86BF8B796}" sibTransId="{9A8D69D8-A02A-4CEC-A720-1167D5FBED9C}"/>
    <dgm:cxn modelId="{C3AF8980-52C4-4A21-B6DB-C8A664CB2BA8}" srcId="{585B91AE-2549-4A26-BC80-57A09B6D0BA5}" destId="{5F7F72B9-B3C0-4CFB-8E8C-7D49A8F8A4D7}" srcOrd="5" destOrd="0" parTransId="{4658B5E0-F2F5-40A7-8305-3A3533A774B9}" sibTransId="{24720E9E-B9B4-42C9-8A35-FB34F87F2905}"/>
    <dgm:cxn modelId="{741907B4-D7CE-4448-AEBA-5E90C62DE246}" type="presOf" srcId="{D449AF90-9F57-422D-9C78-6A02E081A5D7}" destId="{BB46B84A-A5D3-439C-AF8A-A8AF2A11BCE1}" srcOrd="0" destOrd="0" presId="urn:microsoft.com/office/officeart/2005/8/layout/cycle3"/>
    <dgm:cxn modelId="{0BAF2F46-7E11-498A-8042-B04F100BCB9C}" srcId="{585B91AE-2549-4A26-BC80-57A09B6D0BA5}" destId="{4A6792EA-C966-4119-8919-85B3CC918AB5}" srcOrd="6" destOrd="0" parTransId="{C56FA24C-B833-4543-9CB5-27CA18D0E6B1}" sibTransId="{0CD5533E-0E79-4D55-AC36-98E78429C952}"/>
    <dgm:cxn modelId="{EA764B20-7862-4C90-AD23-E0F06BFDBC01}" srcId="{585B91AE-2549-4A26-BC80-57A09B6D0BA5}" destId="{FF68036B-612F-44E8-BC4F-BD9903117C43}" srcOrd="8" destOrd="0" parTransId="{A36DBC14-2D09-44F4-9883-8EBB1BF0F69B}" sibTransId="{2E1722AA-5C56-47B4-8E1C-E1EEAEDCA0CC}"/>
    <dgm:cxn modelId="{ED46173C-786B-4F10-A022-143BDE3EB114}" type="presOf" srcId="{888DB179-8F3A-495E-A403-C1ACF3679214}" destId="{28A5BE4D-E96A-4AD8-9E9D-6E9D11332622}" srcOrd="0" destOrd="0" presId="urn:microsoft.com/office/officeart/2005/8/layout/cycle3"/>
    <dgm:cxn modelId="{EC5E8509-FC85-42BF-9584-3DF0ACC5746B}" srcId="{585B91AE-2549-4A26-BC80-57A09B6D0BA5}" destId="{D841AC73-A382-47EA-B9A7-5B688A55373C}" srcOrd="4" destOrd="0" parTransId="{8F373055-ACB3-4C44-829F-28A98D261568}" sibTransId="{F55D1F0E-4A52-4B8F-A6DB-63D9D94C7A40}"/>
    <dgm:cxn modelId="{4454AFFB-0097-45E8-8EE0-864E3FFD72CE}" type="presOf" srcId="{7841D266-AB5A-44E4-B5E2-677EE3630CCF}" destId="{6AC6D1A9-9D01-4B4F-A12B-E7BF7D6ADFC1}" srcOrd="0" destOrd="0" presId="urn:microsoft.com/office/officeart/2005/8/layout/cycle3"/>
    <dgm:cxn modelId="{4E2FA31A-6F6B-4BFA-AA9F-7324B61095EF}" type="presOf" srcId="{585B91AE-2549-4A26-BC80-57A09B6D0BA5}" destId="{56F6F2BD-4BF7-46F2-8493-0599FDE7F2D9}" srcOrd="0" destOrd="0" presId="urn:microsoft.com/office/officeart/2005/8/layout/cycle3"/>
    <dgm:cxn modelId="{243CBCCF-D2E9-4FEB-A363-F6B7D1FF15C8}" type="presOf" srcId="{8D8E5267-E12A-4637-AC87-ADF0C9D681E9}" destId="{EAA3B1B1-D750-4CD7-BF0D-102516AB8DF5}" srcOrd="0" destOrd="0" presId="urn:microsoft.com/office/officeart/2005/8/layout/cycle3"/>
    <dgm:cxn modelId="{0D66246E-25EF-4951-AC77-1A8063F03C25}" srcId="{585B91AE-2549-4A26-BC80-57A09B6D0BA5}" destId="{DF9B7C1F-1673-4278-BCC9-79212E603902}" srcOrd="2" destOrd="0" parTransId="{7F3958DE-78B6-4414-816E-065CD35AA329}" sibTransId="{6319897D-18D4-4FBB-9BE8-3D6D1E1B9358}"/>
    <dgm:cxn modelId="{CFFADD84-053F-41DF-BE99-FCF483C90094}" type="presParOf" srcId="{56F6F2BD-4BF7-46F2-8493-0599FDE7F2D9}" destId="{15F8CE67-5893-4B32-90DB-CF973A50D4C5}" srcOrd="0" destOrd="0" presId="urn:microsoft.com/office/officeart/2005/8/layout/cycle3"/>
    <dgm:cxn modelId="{E6F36EA0-EB42-44F9-B29A-A7EE89809339}" type="presParOf" srcId="{15F8CE67-5893-4B32-90DB-CF973A50D4C5}" destId="{EAA3B1B1-D750-4CD7-BF0D-102516AB8DF5}" srcOrd="0" destOrd="0" presId="urn:microsoft.com/office/officeart/2005/8/layout/cycle3"/>
    <dgm:cxn modelId="{0E4DBF89-A79F-42C7-BE55-F7D2E1B6F94A}" type="presParOf" srcId="{15F8CE67-5893-4B32-90DB-CF973A50D4C5}" destId="{6AC6D1A9-9D01-4B4F-A12B-E7BF7D6ADFC1}" srcOrd="1" destOrd="0" presId="urn:microsoft.com/office/officeart/2005/8/layout/cycle3"/>
    <dgm:cxn modelId="{58A06755-EBAD-4F25-A97A-1EBA64AAB682}" type="presParOf" srcId="{15F8CE67-5893-4B32-90DB-CF973A50D4C5}" destId="{FE17274C-CE84-4926-BDA6-30E6E3C38DCC}" srcOrd="2" destOrd="0" presId="urn:microsoft.com/office/officeart/2005/8/layout/cycle3"/>
    <dgm:cxn modelId="{0A97EF75-05F9-4745-B0C0-4BDE63502CEA}" type="presParOf" srcId="{15F8CE67-5893-4B32-90DB-CF973A50D4C5}" destId="{CB98DB92-0B20-47E3-A116-4C21F829060A}" srcOrd="3" destOrd="0" presId="urn:microsoft.com/office/officeart/2005/8/layout/cycle3"/>
    <dgm:cxn modelId="{991D9B74-D09D-42F2-9F40-24F0AABEA03F}" type="presParOf" srcId="{15F8CE67-5893-4B32-90DB-CF973A50D4C5}" destId="{28A5BE4D-E96A-4AD8-9E9D-6E9D11332622}" srcOrd="4" destOrd="0" presId="urn:microsoft.com/office/officeart/2005/8/layout/cycle3"/>
    <dgm:cxn modelId="{AA7AC2C2-823F-4BAC-8938-5915A411340A}" type="presParOf" srcId="{15F8CE67-5893-4B32-90DB-CF973A50D4C5}" destId="{AF9D1D4D-EF73-4E28-A8C2-EF462AE66CB7}" srcOrd="5" destOrd="0" presId="urn:microsoft.com/office/officeart/2005/8/layout/cycle3"/>
    <dgm:cxn modelId="{3B34DD13-39FE-446D-8137-90C09BFDEAA9}" type="presParOf" srcId="{15F8CE67-5893-4B32-90DB-CF973A50D4C5}" destId="{094CB093-EA1A-4C18-B476-48102166CADC}" srcOrd="6" destOrd="0" presId="urn:microsoft.com/office/officeart/2005/8/layout/cycle3"/>
    <dgm:cxn modelId="{68DFB403-4626-40B9-804C-730B9891C70A}" type="presParOf" srcId="{15F8CE67-5893-4B32-90DB-CF973A50D4C5}" destId="{072F87B5-DBEA-4E78-8DD6-9DCF80043B31}" srcOrd="7" destOrd="0" presId="urn:microsoft.com/office/officeart/2005/8/layout/cycle3"/>
    <dgm:cxn modelId="{83F69EFD-EC5F-43BA-9C9F-CE2F263DF723}" type="presParOf" srcId="{15F8CE67-5893-4B32-90DB-CF973A50D4C5}" destId="{BB46B84A-A5D3-439C-AF8A-A8AF2A11BCE1}" srcOrd="8" destOrd="0" presId="urn:microsoft.com/office/officeart/2005/8/layout/cycle3"/>
    <dgm:cxn modelId="{B5EE13F6-E339-46AB-9902-D30C592B6FA7}" type="presParOf" srcId="{15F8CE67-5893-4B32-90DB-CF973A50D4C5}" destId="{60E3C8EF-98ED-4F62-A972-20808CF26A75}" srcOrd="9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C6D1A9-9D01-4B4F-A12B-E7BF7D6ADFC1}">
      <dsp:nvSpPr>
        <dsp:cNvPr id="0" name=""/>
        <dsp:cNvSpPr/>
      </dsp:nvSpPr>
      <dsp:spPr>
        <a:xfrm>
          <a:off x="822182" y="-67961"/>
          <a:ext cx="3832368" cy="3832368"/>
        </a:xfrm>
        <a:prstGeom prst="circularArrow">
          <a:avLst>
            <a:gd name="adj1" fmla="val 5544"/>
            <a:gd name="adj2" fmla="val 330680"/>
            <a:gd name="adj3" fmla="val 14334975"/>
            <a:gd name="adj4" fmla="val 17054298"/>
            <a:gd name="adj5" fmla="val 575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A3B1B1-D750-4CD7-BF0D-102516AB8DF5}">
      <dsp:nvSpPr>
        <dsp:cNvPr id="0" name=""/>
        <dsp:cNvSpPr/>
      </dsp:nvSpPr>
      <dsp:spPr>
        <a:xfrm>
          <a:off x="2065927" y="-66170"/>
          <a:ext cx="1344876" cy="70685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b="0" i="0" kern="1200" dirty="0"/>
            <a:t>Root of Trust and Secure Boot </a:t>
          </a:r>
          <a:endParaRPr lang="en-GB" sz="1300" kern="1200" dirty="0"/>
        </a:p>
      </dsp:txBody>
      <dsp:txXfrm>
        <a:off x="2100433" y="-31664"/>
        <a:ext cx="1275864" cy="637842"/>
      </dsp:txXfrm>
    </dsp:sp>
    <dsp:sp modelId="{FE17274C-CE84-4926-BDA6-30E6E3C38DCC}">
      <dsp:nvSpPr>
        <dsp:cNvPr id="0" name=""/>
        <dsp:cNvSpPr/>
      </dsp:nvSpPr>
      <dsp:spPr>
        <a:xfrm>
          <a:off x="3577946" y="536272"/>
          <a:ext cx="1211250" cy="661112"/>
        </a:xfrm>
        <a:prstGeom prst="roundRect">
          <a:avLst/>
        </a:prstGeom>
        <a:solidFill>
          <a:schemeClr val="accent2">
            <a:hueOff val="-178964"/>
            <a:satOff val="-1494"/>
            <a:lumOff val="166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b="0" i="0" kern="1200" dirty="0"/>
            <a:t>Identity</a:t>
          </a:r>
          <a:endParaRPr lang="en-GB" sz="1300" kern="1200" dirty="0"/>
        </a:p>
      </dsp:txBody>
      <dsp:txXfrm>
        <a:off x="3610219" y="568545"/>
        <a:ext cx="1146704" cy="596566"/>
      </dsp:txXfrm>
    </dsp:sp>
    <dsp:sp modelId="{CB98DB92-0B20-47E3-A116-4C21F829060A}">
      <dsp:nvSpPr>
        <dsp:cNvPr id="0" name=""/>
        <dsp:cNvSpPr/>
      </dsp:nvSpPr>
      <dsp:spPr>
        <a:xfrm>
          <a:off x="3819395" y="1334825"/>
          <a:ext cx="1250798" cy="678329"/>
        </a:xfrm>
        <a:prstGeom prst="roundRect">
          <a:avLst/>
        </a:prstGeom>
        <a:solidFill>
          <a:schemeClr val="accent2">
            <a:hueOff val="-357927"/>
            <a:satOff val="-2988"/>
            <a:lumOff val="333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b="0" i="0" kern="1200" dirty="0"/>
            <a:t>Life Cycle Management</a:t>
          </a:r>
          <a:endParaRPr lang="en-GB" sz="1300" kern="1200" dirty="0"/>
        </a:p>
      </dsp:txBody>
      <dsp:txXfrm>
        <a:off x="3852508" y="1367938"/>
        <a:ext cx="1184572" cy="612103"/>
      </dsp:txXfrm>
    </dsp:sp>
    <dsp:sp modelId="{28A5BE4D-E96A-4AD8-9E9D-6E9D11332622}">
      <dsp:nvSpPr>
        <dsp:cNvPr id="0" name=""/>
        <dsp:cNvSpPr/>
      </dsp:nvSpPr>
      <dsp:spPr>
        <a:xfrm>
          <a:off x="3659743" y="2207585"/>
          <a:ext cx="1278822" cy="650684"/>
        </a:xfrm>
        <a:prstGeom prst="roundRect">
          <a:avLst/>
        </a:prstGeom>
        <a:solidFill>
          <a:schemeClr val="accent2">
            <a:hueOff val="-536891"/>
            <a:satOff val="-4482"/>
            <a:lumOff val="50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/>
            <a:t>Secure Storage</a:t>
          </a:r>
        </a:p>
      </dsp:txBody>
      <dsp:txXfrm>
        <a:off x="3691507" y="2239349"/>
        <a:ext cx="1215294" cy="587156"/>
      </dsp:txXfrm>
    </dsp:sp>
    <dsp:sp modelId="{AF9D1D4D-EF73-4E28-A8C2-EF462AE66CB7}">
      <dsp:nvSpPr>
        <dsp:cNvPr id="0" name=""/>
        <dsp:cNvSpPr/>
      </dsp:nvSpPr>
      <dsp:spPr>
        <a:xfrm>
          <a:off x="3107633" y="2990649"/>
          <a:ext cx="1224493" cy="665629"/>
        </a:xfrm>
        <a:prstGeom prst="roundRect">
          <a:avLst/>
        </a:prstGeom>
        <a:solidFill>
          <a:schemeClr val="accent2">
            <a:hueOff val="-715854"/>
            <a:satOff val="-5975"/>
            <a:lumOff val="667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b="0" i="0" kern="1200" dirty="0"/>
            <a:t>Attestation</a:t>
          </a:r>
          <a:endParaRPr lang="en-GB" sz="1300" kern="1200" dirty="0"/>
        </a:p>
      </dsp:txBody>
      <dsp:txXfrm>
        <a:off x="3140126" y="3023142"/>
        <a:ext cx="1159507" cy="600643"/>
      </dsp:txXfrm>
    </dsp:sp>
    <dsp:sp modelId="{094CB093-EA1A-4C18-B476-48102166CADC}">
      <dsp:nvSpPr>
        <dsp:cNvPr id="0" name=""/>
        <dsp:cNvSpPr/>
      </dsp:nvSpPr>
      <dsp:spPr>
        <a:xfrm>
          <a:off x="1491947" y="3079421"/>
          <a:ext cx="1236391" cy="652035"/>
        </a:xfrm>
        <a:prstGeom prst="roundRect">
          <a:avLst/>
        </a:prstGeom>
        <a:solidFill>
          <a:schemeClr val="accent2">
            <a:hueOff val="-894818"/>
            <a:satOff val="-7469"/>
            <a:lumOff val="83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b="0" i="0" kern="1200" dirty="0"/>
            <a:t>Isolation</a:t>
          </a:r>
          <a:endParaRPr lang="en-GB" sz="1300" kern="1200" dirty="0"/>
        </a:p>
      </dsp:txBody>
      <dsp:txXfrm>
        <a:off x="1523777" y="3111251"/>
        <a:ext cx="1172731" cy="588375"/>
      </dsp:txXfrm>
    </dsp:sp>
    <dsp:sp modelId="{072F87B5-DBEA-4E78-8DD6-9DCF80043B31}">
      <dsp:nvSpPr>
        <dsp:cNvPr id="0" name=""/>
        <dsp:cNvSpPr/>
      </dsp:nvSpPr>
      <dsp:spPr>
        <a:xfrm>
          <a:off x="637747" y="2328597"/>
          <a:ext cx="1218179" cy="641511"/>
        </a:xfrm>
        <a:prstGeom prst="roundRect">
          <a:avLst/>
        </a:prstGeom>
        <a:solidFill>
          <a:schemeClr val="accent2">
            <a:hueOff val="-1073782"/>
            <a:satOff val="-8963"/>
            <a:lumOff val="100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/>
            <a:t>Confidential Computing</a:t>
          </a:r>
        </a:p>
      </dsp:txBody>
      <dsp:txXfrm>
        <a:off x="669063" y="2359913"/>
        <a:ext cx="1155547" cy="578879"/>
      </dsp:txXfrm>
    </dsp:sp>
    <dsp:sp modelId="{BB46B84A-A5D3-439C-AF8A-A8AF2A11BCE1}">
      <dsp:nvSpPr>
        <dsp:cNvPr id="0" name=""/>
        <dsp:cNvSpPr/>
      </dsp:nvSpPr>
      <dsp:spPr>
        <a:xfrm>
          <a:off x="474078" y="1504547"/>
          <a:ext cx="1226550" cy="632083"/>
        </a:xfrm>
        <a:prstGeom prst="roundRect">
          <a:avLst/>
        </a:prstGeom>
        <a:solidFill>
          <a:schemeClr val="accent2">
            <a:hueOff val="-1252745"/>
            <a:satOff val="-10457"/>
            <a:lumOff val="1167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b="0" i="0" kern="1200" dirty="0"/>
            <a:t>Security Ecosystem</a:t>
          </a:r>
          <a:endParaRPr lang="en-GB" sz="1300" kern="1200" dirty="0"/>
        </a:p>
      </dsp:txBody>
      <dsp:txXfrm>
        <a:off x="504934" y="1535403"/>
        <a:ext cx="1164838" cy="570371"/>
      </dsp:txXfrm>
    </dsp:sp>
    <dsp:sp modelId="{60E3C8EF-98ED-4F62-A972-20808CF26A75}">
      <dsp:nvSpPr>
        <dsp:cNvPr id="0" name=""/>
        <dsp:cNvSpPr/>
      </dsp:nvSpPr>
      <dsp:spPr>
        <a:xfrm>
          <a:off x="616098" y="644588"/>
          <a:ext cx="1284550" cy="647258"/>
        </a:xfrm>
        <a:prstGeom prst="roundRect">
          <a:avLst/>
        </a:prstGeom>
        <a:solidFill>
          <a:schemeClr val="accent2">
            <a:hueOff val="-1431709"/>
            <a:satOff val="-11951"/>
            <a:lumOff val="133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b="0" i="0" kern="1200" dirty="0"/>
            <a:t>Standards and Certification</a:t>
          </a:r>
          <a:endParaRPr lang="en-GB" sz="1300" kern="1200" dirty="0"/>
        </a:p>
      </dsp:txBody>
      <dsp:txXfrm>
        <a:off x="647695" y="676185"/>
        <a:ext cx="1221356" cy="5840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100557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2100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04eb95753a_0_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04eb95753a_0_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8565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4eb95753a_0_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04eb95753a_0_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6277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27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704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ark 1">
  <p:cSld name="SECTION_HEADER_3">
    <p:bg>
      <p:bgPr>
        <a:gradFill>
          <a:gsLst>
            <a:gs pos="0">
              <a:srgbClr val="0A3799"/>
            </a:gs>
            <a:gs pos="100000">
              <a:srgbClr val="0A6B7C"/>
            </a:gs>
          </a:gsLst>
          <a:lin ang="0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" name="Google Shape;18;p3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1">
  <p:cSld name="CUSTOM_2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4490200" y="174650"/>
            <a:ext cx="4538700" cy="48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1">
  <p:cSld name="CUSTOM_4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5070375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52725" y="113875"/>
            <a:ext cx="4634100" cy="45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">
  <p:cSld name="SECTION_HEADER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9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469797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 1">
  <p:cSld name="SECTION_HEADER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72975" y="51650"/>
            <a:ext cx="39507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4443875" y="51650"/>
            <a:ext cx="45054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2_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4420325" y="216425"/>
            <a:ext cx="44121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1"/>
          <p:cNvSpPr txBox="1"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4420325" y="1246817"/>
            <a:ext cx="4412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" name="Google Shape;235;p41">
            <a:extLst>
              <a:ext uri="{FF2B5EF4-FFF2-40B4-BE49-F238E27FC236}">
                <a16:creationId xmlns:a16="http://schemas.microsoft.com/office/drawing/2014/main" xmlns="" id="{DE64A46B-0C07-B94A-8D66-38C1390A9C4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2">
  <p:cSld name="CUSTOM_2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3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4440700" y="112425"/>
            <a:ext cx="4456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">
  <p:cSld name="CUSTOM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4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">
  <p:cSld name="CUSTOM_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4116975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/>
        </p:nvSpPr>
        <p:spPr>
          <a:xfrm>
            <a:off x="4116975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">
  <p:cSld name="SECTION_HEADER_1">
    <p:bg>
      <p:bgPr>
        <a:solidFill>
          <a:srgbClr val="FFFFFF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Open Sans"/>
              <a:buNone/>
              <a:defRPr sz="3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" name="Google Shape;29;p5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" name="Google Shape;30;p5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">
  <p:cSld name="CUSTOM_1_1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7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 1">
  <p:cSld name="CUSTOM_1_1_1_1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8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title"/>
          </p:nvPr>
        </p:nvSpPr>
        <p:spPr>
          <a:xfrm>
            <a:off x="181200" y="165750"/>
            <a:ext cx="44646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57" name="Google Shape;15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>
            <a:spLocks noGrp="1"/>
          </p:cNvSpPr>
          <p:nvPr>
            <p:ph type="body" idx="1"/>
          </p:nvPr>
        </p:nvSpPr>
        <p:spPr>
          <a:xfrm>
            <a:off x="5112400" y="165750"/>
            <a:ext cx="3878400" cy="4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">
  <p:cSld name="CUSTOM_2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9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44670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62" name="Google Shape;16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2">
  <p:cSld name="CUSTOM_2_1_2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0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5011025" y="81300"/>
            <a:ext cx="3990000" cy="48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66" name="Google Shape;16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0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">
  <p:cSld name="CUSTOM_3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1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1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1" name="Google Shape;17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">
  <p:cSld name="CUSTOM_3_1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2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104550" y="143525"/>
            <a:ext cx="4634100" cy="45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5" name="Google Shape;17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 1">
  <p:cSld name="CUSTOM_3_1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3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>
            <a:spLocks noGrp="1"/>
          </p:cNvSpPr>
          <p:nvPr>
            <p:ph type="title"/>
          </p:nvPr>
        </p:nvSpPr>
        <p:spPr>
          <a:xfrm>
            <a:off x="5019050" y="112425"/>
            <a:ext cx="4074900" cy="48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1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9" name="Google Shape;17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3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">
  <p:cSld name="CUSTOM_4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4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4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84" name="Google Shape;18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2">
  <p:cSld name="CUSTOM_4_1_2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5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5"/>
          <p:cNvSpPr/>
          <p:nvPr/>
        </p:nvSpPr>
        <p:spPr>
          <a:xfrm>
            <a:off x="4073625" y="0"/>
            <a:ext cx="50703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5"/>
          <p:cNvSpPr txBox="1">
            <a:spLocks noGrp="1"/>
          </p:cNvSpPr>
          <p:nvPr>
            <p:ph type="title"/>
          </p:nvPr>
        </p:nvSpPr>
        <p:spPr>
          <a:xfrm>
            <a:off x="4307924" y="205750"/>
            <a:ext cx="46242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3">
  <p:cSld name="CUSTOM_4_1_3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6"/>
          <p:cNvSpPr txBox="1">
            <a:spLocks noGrp="1"/>
          </p:cNvSpPr>
          <p:nvPr>
            <p:ph type="title"/>
          </p:nvPr>
        </p:nvSpPr>
        <p:spPr>
          <a:xfrm>
            <a:off x="94175" y="102050"/>
            <a:ext cx="3867300" cy="4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93" name="Google Shape;193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 txBox="1">
            <a:spLocks noGrp="1"/>
          </p:cNvSpPr>
          <p:nvPr>
            <p:ph type="body" idx="1"/>
          </p:nvPr>
        </p:nvSpPr>
        <p:spPr>
          <a:xfrm>
            <a:off x="4262050" y="200750"/>
            <a:ext cx="4739100" cy="47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" name="Google Shape;36;p6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" name="Google Shape;37;p6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7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37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9" name="Google Shape;199;p37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Google Shape;200;p37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9575" y="421497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1">
  <p:cSld name="TITLE_AND_TWO_COLUMNS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3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3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1">
  <p:cSld name="TITLE_AND_BODY_2_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41"/>
          <p:cNvSpPr txBox="1">
            <a:spLocks noGrp="1"/>
          </p:cNvSpPr>
          <p:nvPr>
            <p:ph type="body" idx="1"/>
          </p:nvPr>
        </p:nvSpPr>
        <p:spPr>
          <a:xfrm>
            <a:off x="454425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5" name="Google Shape;235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" name="Google Shape;236;p41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1"/>
          <p:cNvSpPr txBox="1"/>
          <p:nvPr/>
        </p:nvSpPr>
        <p:spPr>
          <a:xfrm>
            <a:off x="366825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p41"/>
          <p:cNvSpPr txBox="1"/>
          <p:nvPr/>
        </p:nvSpPr>
        <p:spPr>
          <a:xfrm>
            <a:off x="382150" y="1006794"/>
            <a:ext cx="2484600" cy="493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0" name="Google Shape;240;p41"/>
          <p:cNvSpPr txBox="1">
            <a:spLocks noGrp="1"/>
          </p:cNvSpPr>
          <p:nvPr>
            <p:ph type="body" idx="2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1" name="Google Shape;241;p41"/>
          <p:cNvSpPr txBox="1">
            <a:spLocks noGrp="1"/>
          </p:cNvSpPr>
          <p:nvPr>
            <p:ph type="title" idx="3"/>
          </p:nvPr>
        </p:nvSpPr>
        <p:spPr>
          <a:xfrm>
            <a:off x="454425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2">
  <p:cSld name="TITLE_AND_BODY_2_1_2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42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2"/>
          <p:cNvSpPr txBox="1"/>
          <p:nvPr/>
        </p:nvSpPr>
        <p:spPr>
          <a:xfrm>
            <a:off x="372360" y="1517900"/>
            <a:ext cx="2484600" cy="3145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8" name="Google Shape;248;p42"/>
          <p:cNvSpPr txBox="1"/>
          <p:nvPr/>
        </p:nvSpPr>
        <p:spPr>
          <a:xfrm>
            <a:off x="375669" y="1006794"/>
            <a:ext cx="2487300" cy="493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42"/>
          <p:cNvSpPr txBox="1">
            <a:spLocks noGrp="1"/>
          </p:cNvSpPr>
          <p:nvPr>
            <p:ph type="body" idx="1"/>
          </p:nvPr>
        </p:nvSpPr>
        <p:spPr>
          <a:xfrm>
            <a:off x="416150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0" name="Google Shape;250;p42"/>
          <p:cNvSpPr txBox="1">
            <a:spLocks noGrp="1"/>
          </p:cNvSpPr>
          <p:nvPr>
            <p:ph type="title" idx="2"/>
          </p:nvPr>
        </p:nvSpPr>
        <p:spPr>
          <a:xfrm>
            <a:off x="462663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42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3">
  <p:cSld name="TITLE_AND_BODY_2_1_3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43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3"/>
          <p:cNvSpPr txBox="1"/>
          <p:nvPr/>
        </p:nvSpPr>
        <p:spPr>
          <a:xfrm>
            <a:off x="377873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392275" y="1006775"/>
            <a:ext cx="2484600" cy="493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9" name="Google Shape;259;p43"/>
          <p:cNvSpPr txBox="1">
            <a:spLocks noGrp="1"/>
          </p:cNvSpPr>
          <p:nvPr>
            <p:ph type="body" idx="1"/>
          </p:nvPr>
        </p:nvSpPr>
        <p:spPr>
          <a:xfrm>
            <a:off x="436075" y="154302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0" name="Google Shape;260;p43"/>
          <p:cNvSpPr txBox="1">
            <a:spLocks noGrp="1"/>
          </p:cNvSpPr>
          <p:nvPr>
            <p:ph type="title" idx="2"/>
          </p:nvPr>
        </p:nvSpPr>
        <p:spPr>
          <a:xfrm>
            <a:off x="450525" y="1056875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43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Only">
  <p:cSld name="2_Title Only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>
            <a:spLocks noGrp="1"/>
          </p:cNvSpPr>
          <p:nvPr>
            <p:ph type="dt" idx="10"/>
          </p:nvPr>
        </p:nvSpPr>
        <p:spPr>
          <a:xfrm>
            <a:off x="366824" y="4831055"/>
            <a:ext cx="21336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69" name="Google Shape;269;p45"/>
          <p:cNvSpPr txBox="1">
            <a:spLocks noGrp="1"/>
          </p:cNvSpPr>
          <p:nvPr>
            <p:ph type="sldNum" idx="12"/>
          </p:nvPr>
        </p:nvSpPr>
        <p:spPr>
          <a:xfrm>
            <a:off x="6705600" y="4834417"/>
            <a:ext cx="2133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45"/>
          <p:cNvSpPr txBox="1"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850" tIns="33350" rIns="67850" bIns="33350" anchor="ctr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2800" b="1" i="0" u="none" strike="noStrike" cap="none">
                <a:solidFill>
                  <a:srgbClr val="2732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71" name="Google Shape;271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47604" y="228601"/>
            <a:ext cx="867796" cy="67556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5"/>
          <p:cNvSpPr txBox="1">
            <a:spLocks noGrp="1"/>
          </p:cNvSpPr>
          <p:nvPr>
            <p:ph type="body" idx="1"/>
          </p:nvPr>
        </p:nvSpPr>
        <p:spPr>
          <a:xfrm>
            <a:off x="366824" y="1034303"/>
            <a:ext cx="8472300" cy="3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DB59AE43-8096-BF49-A3DF-423FBC054CA7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44304" y="1134657"/>
            <a:ext cx="8047024" cy="3517844"/>
          </a:xfrm>
          <a:prstGeom prst="rect">
            <a:avLst/>
          </a:prstGeom>
        </p:spPr>
        <p:txBody>
          <a:bodyPr lIns="0" tIns="0" rIns="0" bIns="0"/>
          <a:lstStyle>
            <a:lvl1pPr marL="134487" marR="0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 sz="1349" baseline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34742" marR="0" indent="-214227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905704" algn="ctr"/>
              </a:tabLst>
              <a:defRPr sz="1200" baseline="0">
                <a:latin typeface="+mn-lt"/>
                <a:ea typeface="Microsoft YaHei" panose="020B0503020204020204" pitchFamily="34" charset="-122"/>
              </a:defRPr>
            </a:lvl2pPr>
            <a:lvl3pPr marL="823602" marR="0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905704" algn="ctr"/>
              </a:tabLst>
              <a:defRPr sz="974" baseline="0">
                <a:latin typeface="+mn-lt"/>
                <a:ea typeface="Microsoft YaHei" panose="020B0503020204020204" pitchFamily="34" charset="-122"/>
              </a:defRPr>
            </a:lvl3pPr>
            <a:lvl4pPr marL="394230" indent="-128318">
              <a:buFont typeface="Arial" panose="020B0604020202020204" pitchFamily="34" charset="0"/>
              <a:buChar char="•"/>
              <a:tabLst>
                <a:tab pos="905952" algn="ctr"/>
              </a:tabLst>
              <a:defRPr sz="974" baseline="0"/>
            </a:lvl4pPr>
            <a:lvl5pPr marL="394230" indent="-128318">
              <a:buFont typeface="Arial" panose="020B0604020202020204" pitchFamily="34" charset="0"/>
              <a:buChar char="•"/>
              <a:tabLst>
                <a:tab pos="905952" algn="ctr"/>
              </a:tabLst>
              <a:defRPr sz="974" baseline="0"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marL="246671" marR="0" lvl="1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/>
            </a:pPr>
            <a:r>
              <a:rPr lang="en-US" dirty="0"/>
              <a:t>Click to edit Master text style</a:t>
            </a:r>
          </a:p>
          <a:p>
            <a:pPr marL="823602" marR="0" lvl="2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/>
            </a:pPr>
            <a:r>
              <a:rPr lang="en-US" dirty="0"/>
              <a:t>Click to edit Master text style</a:t>
            </a:r>
          </a:p>
          <a:p>
            <a:pPr marL="823602" marR="0" lvl="2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/>
            </a:pPr>
            <a:endParaRPr lang="en-US" altLang="zh-C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6668" y="342101"/>
            <a:ext cx="805233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571"/>
              </a:lnSpc>
              <a:spcBef>
                <a:spcPts val="0"/>
              </a:spcBef>
              <a:buNone/>
              <a:defRPr sz="2399"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45247" indent="0" algn="ctr">
              <a:buNone/>
              <a:defRPr sz="1948"/>
            </a:lvl2pPr>
            <a:lvl3pPr marL="890492" indent="0" algn="ctr">
              <a:buNone/>
              <a:defRPr sz="1753"/>
            </a:lvl3pPr>
            <a:lvl4pPr marL="1335740" indent="0" algn="ctr">
              <a:buNone/>
              <a:defRPr sz="1559"/>
            </a:lvl4pPr>
            <a:lvl5pPr marL="1780986" indent="0" algn="ctr">
              <a:buNone/>
              <a:defRPr sz="1559"/>
            </a:lvl5pPr>
            <a:lvl6pPr marL="2226232" indent="0" algn="ctr">
              <a:buNone/>
              <a:defRPr sz="1559"/>
            </a:lvl6pPr>
            <a:lvl7pPr marL="2671478" indent="0" algn="ctr">
              <a:buNone/>
              <a:defRPr sz="1559"/>
            </a:lvl7pPr>
            <a:lvl8pPr marL="3116726" indent="0" algn="ctr">
              <a:buNone/>
              <a:defRPr sz="1559"/>
            </a:lvl8pPr>
            <a:lvl9pPr marL="3561971" indent="0" algn="ctr">
              <a:buNone/>
              <a:defRPr sz="1559"/>
            </a:lvl9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8934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97850" y="1896424"/>
            <a:ext cx="8034000" cy="21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97846" y="4033587"/>
            <a:ext cx="80340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2C"/>
              </a:buClr>
              <a:buSzPts val="2400"/>
              <a:buNone/>
              <a:defRPr sz="2400">
                <a:solidFill>
                  <a:srgbClr val="FFC72C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6226" y="954119"/>
            <a:ext cx="3791525" cy="603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3846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8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" name="Google Shape;50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7;p1">
            <a:extLst>
              <a:ext uri="{FF2B5EF4-FFF2-40B4-BE49-F238E27FC236}">
                <a16:creationId xmlns:a16="http://schemas.microsoft.com/office/drawing/2014/main" xmlns="" id="{44781450-0A9A-434A-8E89-01CF7F972DD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">
  <p:cSld name="CUSTOM_5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1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-2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/>
          <p:nvPr/>
        </p:nvSpPr>
        <p:spPr>
          <a:xfrm>
            <a:off x="482940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1"/>
          <p:cNvSpPr txBox="1">
            <a:spLocks noGrp="1"/>
          </p:cNvSpPr>
          <p:nvPr>
            <p:ph type="title"/>
          </p:nvPr>
        </p:nvSpPr>
        <p:spPr>
          <a:xfrm>
            <a:off x="50287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66" name="Google Shape;6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">
  <p:cSld name="SECTION_HEADER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2">
  <p:cSld name="CUSTOM_3_1_2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4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/>
          <p:nvPr/>
        </p:nvSpPr>
        <p:spPr>
          <a:xfrm>
            <a:off x="4303550" y="0"/>
            <a:ext cx="48405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4527224" y="205750"/>
            <a:ext cx="44145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Open Sans SemiBold"/>
              <a:buNone/>
              <a:defRPr sz="4000" b="0" i="0" u="none" strike="noStrike" cap="none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0" r:id="rId9"/>
    <p:sldLayoutId id="2147483661" r:id="rId10"/>
    <p:sldLayoutId id="2147483662" r:id="rId11"/>
    <p:sldLayoutId id="2147483663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2" r:id="rId19"/>
    <p:sldLayoutId id="2147483673" r:id="rId20"/>
    <p:sldLayoutId id="2147483674" r:id="rId21"/>
    <p:sldLayoutId id="2147483675" r:id="rId22"/>
    <p:sldLayoutId id="2147483676" r:id="rId23"/>
    <p:sldLayoutId id="2147483677" r:id="rId24"/>
    <p:sldLayoutId id="2147483678" r:id="rId25"/>
    <p:sldLayoutId id="2147483679" r:id="rId26"/>
    <p:sldLayoutId id="2147483680" r:id="rId27"/>
    <p:sldLayoutId id="2147483681" r:id="rId28"/>
    <p:sldLayoutId id="2147483682" r:id="rId29"/>
    <p:sldLayoutId id="2147483683" r:id="rId30"/>
    <p:sldLayoutId id="2147483685" r:id="rId31"/>
    <p:sldLayoutId id="2147483687" r:id="rId32"/>
    <p:sldLayoutId id="2147483688" r:id="rId33"/>
    <p:sldLayoutId id="2147483689" r:id="rId34"/>
    <p:sldLayoutId id="2147483691" r:id="rId35"/>
    <p:sldLayoutId id="2147483693" r:id="rId36"/>
    <p:sldLayoutId id="2147483694" r:id="rId3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5"/>
          <p:cNvSpPr txBox="1">
            <a:spLocks noGrp="1"/>
          </p:cNvSpPr>
          <p:nvPr>
            <p:ph type="ctrTitle"/>
          </p:nvPr>
        </p:nvSpPr>
        <p:spPr>
          <a:xfrm>
            <a:off x="597850" y="1896424"/>
            <a:ext cx="8034000" cy="21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-GB" dirty="0" smtClean="0"/>
              <a:t>Securing the Future of Open Source Computing</a:t>
            </a:r>
            <a:endParaRPr dirty="0"/>
          </a:p>
        </p:txBody>
      </p:sp>
      <p:sp>
        <p:nvSpPr>
          <p:cNvPr id="272" name="Google Shape;272;p45"/>
          <p:cNvSpPr txBox="1">
            <a:spLocks noGrp="1"/>
          </p:cNvSpPr>
          <p:nvPr>
            <p:ph type="subTitle" idx="1"/>
          </p:nvPr>
        </p:nvSpPr>
        <p:spPr>
          <a:xfrm>
            <a:off x="597846" y="4033587"/>
            <a:ext cx="80340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600" dirty="0" smtClean="0"/>
              <a:t>May</a:t>
            </a:r>
            <a:r>
              <a:rPr lang="en" sz="1600" dirty="0" smtClean="0"/>
              <a:t> 2022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100" dirty="0" smtClean="0"/>
              <a:t>A</a:t>
            </a:r>
            <a:r>
              <a:rPr lang="en-GB" sz="1100" dirty="0" smtClean="0"/>
              <a:t>n</a:t>
            </a:r>
            <a:r>
              <a:rPr lang="en" sz="1100" dirty="0" smtClean="0"/>
              <a:t>drew Dellow - Huawei UK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62513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>
          <a:xfrm>
            <a:off x="817558" y="647161"/>
            <a:ext cx="8029819" cy="3656012"/>
          </a:xfrm>
        </p:spPr>
        <p:txBody>
          <a:bodyPr/>
          <a:lstStyle/>
          <a:p>
            <a:pPr marL="596900" lvl="1" indent="0">
              <a:buNone/>
            </a:pPr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</p:spPr>
        <p:txBody>
          <a:bodyPr/>
          <a:lstStyle/>
          <a:p>
            <a:r>
              <a:rPr lang="en-GB" sz="2800" b="1" dirty="0" smtClean="0">
                <a:solidFill>
                  <a:schemeClr val="accent2">
                    <a:lumMod val="90000"/>
                    <a:lumOff val="10000"/>
                  </a:schemeClr>
                </a:solidFill>
                <a:latin typeface="+mn-lt"/>
              </a:rPr>
              <a:t>Trusted Computing</a:t>
            </a:r>
            <a:endParaRPr lang="en-GB" sz="2800" b="1" dirty="0">
              <a:solidFill>
                <a:schemeClr val="accent2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DD3AAF8-1666-B14E-8861-A9DFF006E00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10</a:t>
            </a:fld>
            <a:endParaRPr lang="en"/>
          </a:p>
        </p:txBody>
      </p:sp>
      <p:sp>
        <p:nvSpPr>
          <p:cNvPr id="6" name="TextBox 5"/>
          <p:cNvSpPr txBox="1"/>
          <p:nvPr/>
        </p:nvSpPr>
        <p:spPr>
          <a:xfrm>
            <a:off x="5777346" y="4786746"/>
            <a:ext cx="4357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Maybe ISA affecting / </a:t>
            </a:r>
            <a:r>
              <a:rPr lang="en-GB" sz="1000" b="1" dirty="0"/>
              <a:t>ISA Affecting</a:t>
            </a:r>
          </a:p>
        </p:txBody>
      </p:sp>
      <p:pic>
        <p:nvPicPr>
          <p:cNvPr id="7" name="Google Shape;108;p18"/>
          <p:cNvPicPr preferRelativeResize="0"/>
          <p:nvPr/>
        </p:nvPicPr>
        <p:blipFill rotWithShape="1">
          <a:blip r:embed="rId2">
            <a:alphaModFix/>
          </a:blip>
          <a:srcRect l="53237" t="12544" r="28207" b="57423"/>
          <a:stretch/>
        </p:blipFill>
        <p:spPr>
          <a:xfrm>
            <a:off x="8041556" y="1312048"/>
            <a:ext cx="1102444" cy="9607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09;p18"/>
          <p:cNvSpPr txBox="1"/>
          <p:nvPr/>
        </p:nvSpPr>
        <p:spPr>
          <a:xfrm>
            <a:off x="7452801" y="354620"/>
            <a:ext cx="848069" cy="492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t" anchorCtr="0">
            <a:spAutoFit/>
          </a:bodyPr>
          <a:lstStyle/>
          <a:p>
            <a:r>
              <a:rPr lang="en" sz="999" dirty="0">
                <a:latin typeface="Open Sans"/>
                <a:ea typeface="Open Sans"/>
                <a:cs typeface="Open Sans"/>
                <a:sym typeface="Open Sans"/>
              </a:rPr>
              <a:t>Conf. VMs, containers</a:t>
            </a:r>
            <a:endParaRPr sz="999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110;p18"/>
          <p:cNvSpPr txBox="1"/>
          <p:nvPr/>
        </p:nvSpPr>
        <p:spPr>
          <a:xfrm>
            <a:off x="8241671" y="339355"/>
            <a:ext cx="848069" cy="492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89" tIns="91389" rIns="91389" bIns="91389" anchor="t" anchorCtr="0">
            <a:spAutoFit/>
          </a:bodyPr>
          <a:lstStyle/>
          <a:p>
            <a:r>
              <a:rPr lang="en" sz="999" dirty="0">
                <a:latin typeface="Open Sans"/>
                <a:ea typeface="Open Sans"/>
                <a:cs typeface="Open Sans"/>
                <a:sym typeface="Open Sans"/>
              </a:rPr>
              <a:t>Conf. apps, libraries</a:t>
            </a:r>
            <a:endParaRPr sz="999" dirty="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" name="Google Shape;111;p18"/>
          <p:cNvCxnSpPr>
            <a:endCxn id="7" idx="0"/>
          </p:cNvCxnSpPr>
          <p:nvPr/>
        </p:nvCxnSpPr>
        <p:spPr>
          <a:xfrm>
            <a:off x="8592778" y="786043"/>
            <a:ext cx="0" cy="52600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112;p18"/>
          <p:cNvCxnSpPr/>
          <p:nvPr/>
        </p:nvCxnSpPr>
        <p:spPr>
          <a:xfrm flipH="1">
            <a:off x="7541971" y="798118"/>
            <a:ext cx="149962" cy="4125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3" name="Google Shape;115;p18"/>
          <p:cNvGrpSpPr/>
          <p:nvPr/>
        </p:nvGrpSpPr>
        <p:grpSpPr>
          <a:xfrm>
            <a:off x="3273400" y="1019519"/>
            <a:ext cx="5392305" cy="2889288"/>
            <a:chOff x="602709" y="1845210"/>
            <a:chExt cx="5943600" cy="3248025"/>
          </a:xfrm>
        </p:grpSpPr>
        <p:pic>
          <p:nvPicPr>
            <p:cNvPr id="14" name="Google Shape;116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2709" y="1845210"/>
              <a:ext cx="5943600" cy="32480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" name="Google Shape;117;p18"/>
            <p:cNvCxnSpPr/>
            <p:nvPr/>
          </p:nvCxnSpPr>
          <p:spPr>
            <a:xfrm>
              <a:off x="744750" y="2865350"/>
              <a:ext cx="323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118;p18"/>
            <p:cNvCxnSpPr/>
            <p:nvPr/>
          </p:nvCxnSpPr>
          <p:spPr>
            <a:xfrm>
              <a:off x="753300" y="2572850"/>
              <a:ext cx="306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sp>
          <p:nvSpPr>
            <p:cNvPr id="17" name="Google Shape;119;p18"/>
            <p:cNvSpPr txBox="1"/>
            <p:nvPr/>
          </p:nvSpPr>
          <p:spPr>
            <a:xfrm>
              <a:off x="637075" y="2816546"/>
              <a:ext cx="705601" cy="4493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389" tIns="91389" rIns="91389" bIns="91389" anchor="t" anchorCtr="0">
              <a:spAutoFit/>
            </a:bodyPr>
            <a:lstStyle/>
            <a:p>
              <a:r>
                <a:rPr lang="en" sz="699">
                  <a:solidFill>
                    <a:schemeClr val="dk1"/>
                  </a:solidFill>
                </a:rPr>
                <a:t>ISA interface</a:t>
              </a:r>
              <a:endParaRPr sz="1799"/>
            </a:p>
          </p:txBody>
        </p:sp>
        <p:sp>
          <p:nvSpPr>
            <p:cNvPr id="18" name="Google Shape;120;p18"/>
            <p:cNvSpPr txBox="1"/>
            <p:nvPr/>
          </p:nvSpPr>
          <p:spPr>
            <a:xfrm>
              <a:off x="637075" y="2464439"/>
              <a:ext cx="705601" cy="4493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389" tIns="91389" rIns="91389" bIns="91389" anchor="t" anchorCtr="0">
              <a:spAutoFit/>
            </a:bodyPr>
            <a:lstStyle/>
            <a:p>
              <a:r>
                <a:rPr lang="en" sz="699">
                  <a:solidFill>
                    <a:schemeClr val="dk1"/>
                  </a:solidFill>
                </a:rPr>
                <a:t>ABI interface</a:t>
              </a:r>
              <a:endParaRPr sz="1799"/>
            </a:p>
          </p:txBody>
        </p:sp>
      </p:grpSp>
      <p:sp>
        <p:nvSpPr>
          <p:cNvPr id="23" name="Text Placeholder 3"/>
          <p:cNvSpPr>
            <a:spLocks noGrp="1"/>
          </p:cNvSpPr>
          <p:nvPr>
            <p:ph idx="1"/>
          </p:nvPr>
        </p:nvSpPr>
        <p:spPr>
          <a:xfrm>
            <a:off x="215945" y="826247"/>
            <a:ext cx="3113396" cy="3656013"/>
          </a:xfrm>
        </p:spPr>
        <p:txBody>
          <a:bodyPr/>
          <a:lstStyle/>
          <a:p>
            <a:pPr marL="114300" indent="0">
              <a:buNone/>
            </a:pPr>
            <a:r>
              <a:rPr lang="en-GB" i="1" dirty="0" smtClean="0"/>
              <a:t>Under Development</a:t>
            </a:r>
            <a:r>
              <a:rPr lang="en-GB" i="1" dirty="0" smtClean="0"/>
              <a:t>:</a:t>
            </a:r>
          </a:p>
          <a:p>
            <a:endParaRPr lang="en-GB" dirty="0"/>
          </a:p>
          <a:p>
            <a:r>
              <a:rPr lang="en-GB" dirty="0" smtClean="0"/>
              <a:t>Trusted Execution Environment</a:t>
            </a:r>
            <a:endParaRPr lang="en-GB" dirty="0" smtClean="0"/>
          </a:p>
          <a:p>
            <a:r>
              <a:rPr lang="en-GB" dirty="0" smtClean="0"/>
              <a:t>APT TEE i/f to allow support on current ratified ISA</a:t>
            </a:r>
          </a:p>
          <a:p>
            <a:r>
              <a:rPr lang="en-GB" dirty="0" smtClean="0"/>
              <a:t>Extensions possible to improve performance, security </a:t>
            </a:r>
            <a:r>
              <a:rPr lang="en-GB" dirty="0" err="1" smtClean="0"/>
              <a:t>etc</a:t>
            </a:r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pPr marL="114300" indent="0">
              <a:buNone/>
            </a:pPr>
            <a:endParaRPr lang="en-GB" dirty="0" smtClean="0"/>
          </a:p>
          <a:p>
            <a:endParaRPr lang="en-GB" dirty="0" smtClean="0"/>
          </a:p>
          <a:p>
            <a:pPr lvl="1"/>
            <a:endParaRPr lang="en-GB" dirty="0"/>
          </a:p>
          <a:p>
            <a:pPr marL="596900" lvl="1" indent="0">
              <a:buNone/>
            </a:pPr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208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 dirty="0" smtClean="0">
                <a:solidFill>
                  <a:schemeClr val="accent2">
                    <a:lumMod val="90000"/>
                    <a:lumOff val="10000"/>
                  </a:schemeClr>
                </a:solidFill>
                <a:latin typeface="+mn-lt"/>
              </a:rPr>
              <a:t>Trusted Computing (2)</a:t>
            </a:r>
            <a:endParaRPr lang="en-GB" sz="2800" b="1" dirty="0">
              <a:solidFill>
                <a:schemeClr val="accent2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1A6DD9B5-9803-F04E-8227-B4643479B9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352157" y="964325"/>
            <a:ext cx="4618521" cy="3822421"/>
          </a:xfrm>
        </p:spPr>
        <p:txBody>
          <a:bodyPr/>
          <a:lstStyle/>
          <a:p>
            <a:pPr marL="114300" indent="0">
              <a:buNone/>
            </a:pPr>
            <a:r>
              <a:rPr lang="en-GB" i="1" dirty="0" smtClean="0"/>
              <a:t>Under Development:</a:t>
            </a:r>
          </a:p>
          <a:p>
            <a:endParaRPr lang="en-GB" dirty="0"/>
          </a:p>
          <a:p>
            <a:r>
              <a:rPr lang="en-GB" dirty="0" smtClean="0"/>
              <a:t>Confidential Computing</a:t>
            </a:r>
          </a:p>
          <a:p>
            <a:pPr lvl="1"/>
            <a:r>
              <a:rPr lang="en-GB" dirty="0" smtClean="0"/>
              <a:t>Confidential VMs</a:t>
            </a:r>
          </a:p>
          <a:p>
            <a:pPr marL="114300" indent="0">
              <a:buNone/>
            </a:pPr>
            <a:endParaRPr lang="en-GB" dirty="0" smtClean="0"/>
          </a:p>
          <a:p>
            <a:r>
              <a:rPr lang="en-GB" dirty="0" smtClean="0"/>
              <a:t>Extension of APP TEE</a:t>
            </a:r>
            <a:endParaRPr lang="en-GB" dirty="0"/>
          </a:p>
          <a:p>
            <a:r>
              <a:rPr lang="en-US" dirty="0"/>
              <a:t>Incorporate attestation </a:t>
            </a:r>
            <a:r>
              <a:rPr lang="en-US" dirty="0" smtClean="0"/>
              <a:t>standards</a:t>
            </a:r>
          </a:p>
          <a:p>
            <a:pPr lvl="1"/>
            <a:endParaRPr lang="en-GB" dirty="0"/>
          </a:p>
          <a:p>
            <a:pPr marL="596900" lvl="1" indent="0">
              <a:buNone/>
            </a:pPr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777346" y="4786746"/>
            <a:ext cx="4357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Maybe ISA affecting / </a:t>
            </a:r>
            <a:r>
              <a:rPr lang="en-GB" sz="1000" b="1" dirty="0"/>
              <a:t>ISA Affecting</a:t>
            </a:r>
          </a:p>
        </p:txBody>
      </p:sp>
      <p:pic>
        <p:nvPicPr>
          <p:cNvPr id="2050" name="Picture 2" descr="https://lh4.googleusercontent.com/-diUjR6zzutnqiMEvJCz3NoTiWcqPlhut52GO6_sD-fh-2wwGF5AmFjCecnin6TzJ0oSaWodEyudJc_9iwjHW9xpk48TnDBmgTzj3zT_QtmSG0hPDh-iBoZA3q3yTBVBLlvCIqm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093" y="1220481"/>
            <a:ext cx="3976207" cy="200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463343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sz="2800" b="1" dirty="0" smtClean="0">
                <a:solidFill>
                  <a:schemeClr val="accent2">
                    <a:lumMod val="90000"/>
                    <a:lumOff val="10000"/>
                  </a:schemeClr>
                </a:solidFill>
                <a:latin typeface="+mn-lt"/>
              </a:rPr>
              <a:t>Future Potential </a:t>
            </a:r>
            <a:endParaRPr sz="2800" b="1" dirty="0">
              <a:solidFill>
                <a:schemeClr val="accent2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314" name="Google Shape;314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SzPts val="1300"/>
              <a:buNone/>
            </a:pPr>
            <a:r>
              <a:rPr lang="en-GB" sz="1600" i="1" dirty="0" smtClean="0"/>
              <a:t>Requirement Under </a:t>
            </a:r>
            <a:r>
              <a:rPr lang="en-GB" sz="1600" i="1" dirty="0"/>
              <a:t>discussion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" sz="1300" dirty="0" smtClean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600" dirty="0" smtClean="0"/>
              <a:t>Lightweight TEE</a:t>
            </a:r>
          </a:p>
          <a:p>
            <a:pPr lvl="1" indent="-311150">
              <a:buSzPts val="1300"/>
              <a:buChar char="●"/>
            </a:pPr>
            <a:r>
              <a:rPr lang="en" dirty="0" smtClean="0"/>
              <a:t>Potential Memory </a:t>
            </a:r>
            <a:r>
              <a:rPr lang="en" dirty="0"/>
              <a:t>isolation scheme for small M/U systems.</a:t>
            </a:r>
            <a:endParaRPr dirty="0"/>
          </a:p>
          <a:p>
            <a:pPr lvl="1" indent="-311150">
              <a:buSzPts val="1300"/>
              <a:buChar char="●"/>
            </a:pPr>
            <a:r>
              <a:rPr lang="en" dirty="0" smtClean="0"/>
              <a:t>Additional context </a:t>
            </a:r>
            <a:r>
              <a:rPr lang="en" dirty="0"/>
              <a:t>to M </a:t>
            </a:r>
            <a:r>
              <a:rPr lang="en" dirty="0" smtClean="0"/>
              <a:t>mode</a:t>
            </a:r>
          </a:p>
          <a:p>
            <a:pPr lvl="1" indent="-311150">
              <a:buSzPts val="1300"/>
              <a:buChar char="●"/>
            </a:pPr>
            <a:endParaRPr lang="en" dirty="0"/>
          </a:p>
          <a:p>
            <a:pPr indent="-311150">
              <a:buSzPts val="1300"/>
            </a:pPr>
            <a:r>
              <a:rPr lang="en" dirty="0" smtClean="0"/>
              <a:t>Capability Based Security </a:t>
            </a:r>
          </a:p>
          <a:p>
            <a:pPr lvl="1" indent="-311150">
              <a:buSzPts val="1300"/>
            </a:pPr>
            <a:r>
              <a:rPr lang="en" dirty="0" smtClean="0"/>
              <a:t>CHERI 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68828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SIRT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GB" dirty="0"/>
              <a:t>Ensure continuity of the RISC-V Security Incident Response Team (SIRT)</a:t>
            </a:r>
          </a:p>
          <a:p>
            <a:r>
              <a:rPr lang="en-GB" dirty="0"/>
              <a:t>Institute and manage a responsible disclosure process</a:t>
            </a:r>
          </a:p>
          <a:p>
            <a:r>
              <a:rPr lang="en-GB" dirty="0"/>
              <a:t>Triage incoming security disclosures</a:t>
            </a:r>
          </a:p>
          <a:p>
            <a:r>
              <a:rPr lang="en-GB" dirty="0"/>
              <a:t>Maintain a catalogue of security issues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4747F2BC-7FEF-0041-9111-E0DE55A70A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7178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Status &amp; Roadmap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70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/>
          <p:cNvCxnSpPr>
            <a:cxnSpLocks/>
          </p:cNvCxnSpPr>
          <p:nvPr/>
        </p:nvCxnSpPr>
        <p:spPr>
          <a:xfrm flipH="1" flipV="1">
            <a:off x="4515662" y="745750"/>
            <a:ext cx="1766" cy="383803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824" y="145303"/>
            <a:ext cx="8015100" cy="685800"/>
          </a:xfrm>
        </p:spPr>
        <p:txBody>
          <a:bodyPr/>
          <a:lstStyle/>
          <a:p>
            <a:r>
              <a:rPr lang="en-GB" dirty="0"/>
              <a:t>Security HC - Roadmap</a:t>
            </a:r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220133" y="4602279"/>
            <a:ext cx="8483600" cy="2129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/>
          </p:cNvCxnSpPr>
          <p:nvPr/>
        </p:nvCxnSpPr>
        <p:spPr>
          <a:xfrm flipH="1" flipV="1">
            <a:off x="1546717" y="767603"/>
            <a:ext cx="1766" cy="383803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515662" y="4604374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46717" y="4605642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312419" y="4623571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836173" y="4595310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2022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797647" y="4607222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2023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023150" y="1200915"/>
            <a:ext cx="2183600" cy="183776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Security Model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216347" y="3389980"/>
            <a:ext cx="273069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M-mode Isolation?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987302" y="1741629"/>
            <a:ext cx="401964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AP-TEE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38024" y="3389980"/>
            <a:ext cx="4228386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S-mode MPU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767982" y="4154231"/>
            <a:ext cx="6783628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/>
              <a:t>Microarchitectural </a:t>
            </a:r>
            <a:r>
              <a:rPr lang="en-GB" sz="1100" dirty="0"/>
              <a:t>Side Channel (</a:t>
            </a:r>
            <a:r>
              <a:rPr lang="en-GB" sz="1100" dirty="0" err="1"/>
              <a:t>uSC</a:t>
            </a:r>
            <a:r>
              <a:rPr lang="en-GB" sz="1100" dirty="0"/>
              <a:t>) leakage mitigations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272730" y="1202806"/>
            <a:ext cx="5239130" cy="183776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bg2"/>
                </a:solidFill>
              </a:rPr>
              <a:t>Ecosystem, Reference implementations, etc.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B7FA46D-68A7-AA4B-83D7-5ECCFF8427C5}"/>
              </a:ext>
            </a:extLst>
          </p:cNvPr>
          <p:cNvSpPr txBox="1"/>
          <p:nvPr/>
        </p:nvSpPr>
        <p:spPr>
          <a:xfrm>
            <a:off x="524295" y="4577718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2021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247016B0-0437-6042-8499-2B88E7F50C3A}"/>
              </a:ext>
            </a:extLst>
          </p:cNvPr>
          <p:cNvSpPr/>
          <p:nvPr/>
        </p:nvSpPr>
        <p:spPr>
          <a:xfrm>
            <a:off x="157937" y="2819418"/>
            <a:ext cx="137784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Scalar Crypto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3C79328B-5C70-BB41-95DC-A4AE128AE039}"/>
              </a:ext>
            </a:extLst>
          </p:cNvPr>
          <p:cNvSpPr/>
          <p:nvPr/>
        </p:nvSpPr>
        <p:spPr>
          <a:xfrm>
            <a:off x="154126" y="3186078"/>
            <a:ext cx="137784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 err="1"/>
              <a:t>ePMP</a:t>
            </a:r>
            <a:endParaRPr lang="en-GB" sz="11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6A7AB71-1474-3D4C-9C26-030957ACF193}"/>
              </a:ext>
            </a:extLst>
          </p:cNvPr>
          <p:cNvSpPr/>
          <p:nvPr/>
        </p:nvSpPr>
        <p:spPr>
          <a:xfrm>
            <a:off x="1551971" y="3598752"/>
            <a:ext cx="4099534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IOPMP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BB79F1DB-EA43-D34C-8EF3-9070F3004CAB}"/>
              </a:ext>
            </a:extLst>
          </p:cNvPr>
          <p:cNvSpPr/>
          <p:nvPr/>
        </p:nvSpPr>
        <p:spPr>
          <a:xfrm>
            <a:off x="1581672" y="2820322"/>
            <a:ext cx="4069828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Vector Crypto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A1F6C304-AC4E-8341-B930-73CB8535A186}"/>
              </a:ext>
            </a:extLst>
          </p:cNvPr>
          <p:cNvSpPr/>
          <p:nvPr/>
        </p:nvSpPr>
        <p:spPr>
          <a:xfrm>
            <a:off x="5674714" y="2822285"/>
            <a:ext cx="2885644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PQC Crypto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94C01A0-31B9-274A-8DA1-2D2F8686C0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smtClean="0"/>
              <a:t>15</a:t>
            </a:fld>
            <a:endParaRPr lang="en" sz="11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0B6479BF-7B3F-5243-AF87-9F6EA5B1A152}"/>
              </a:ext>
            </a:extLst>
          </p:cNvPr>
          <p:cNvSpPr/>
          <p:nvPr/>
        </p:nvSpPr>
        <p:spPr>
          <a:xfrm>
            <a:off x="3692882" y="4381524"/>
            <a:ext cx="4845109" cy="183776"/>
          </a:xfrm>
          <a:prstGeom prst="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99000">
                <a:schemeClr val="accent3">
                  <a:shade val="100000"/>
                  <a:satMod val="115000"/>
                  <a:alpha val="50000"/>
                </a:schemeClr>
              </a:gs>
            </a:gsLst>
            <a:lin ang="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 err="1"/>
              <a:t>uSC</a:t>
            </a:r>
            <a:r>
              <a:rPr lang="en-GB" sz="1100" dirty="0"/>
              <a:t> TG(s): Temporal Fencing and others (?)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6988FA44-7B1B-8847-9AC4-44D5F65BDF7B}"/>
              </a:ext>
            </a:extLst>
          </p:cNvPr>
          <p:cNvSpPr/>
          <p:nvPr/>
        </p:nvSpPr>
        <p:spPr>
          <a:xfrm>
            <a:off x="1023151" y="2028586"/>
            <a:ext cx="7514840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bg1"/>
                </a:solidFill>
              </a:rPr>
              <a:t>Control Flow Integrity (CFI)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7565CF69-ECC8-8D4B-BF21-A9CCAEC0A79F}"/>
              </a:ext>
            </a:extLst>
          </p:cNvPr>
          <p:cNvSpPr/>
          <p:nvPr/>
        </p:nvSpPr>
        <p:spPr>
          <a:xfrm>
            <a:off x="154126" y="4929157"/>
            <a:ext cx="1420564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Sponsored SIG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12098208-318E-D748-B624-844E0322C684}"/>
              </a:ext>
            </a:extLst>
          </p:cNvPr>
          <p:cNvSpPr/>
          <p:nvPr/>
        </p:nvSpPr>
        <p:spPr>
          <a:xfrm>
            <a:off x="2306663" y="2232293"/>
            <a:ext cx="3716199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CFI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BE591131-3B41-DB46-8CD9-A9ACF6F04548}"/>
              </a:ext>
            </a:extLst>
          </p:cNvPr>
          <p:cNvSpPr/>
          <p:nvPr/>
        </p:nvSpPr>
        <p:spPr>
          <a:xfrm>
            <a:off x="1668272" y="4919977"/>
            <a:ext cx="1324303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Sponsored TG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A2CEF151-431B-D549-88E9-2B01E82E1983}"/>
              </a:ext>
            </a:extLst>
          </p:cNvPr>
          <p:cNvSpPr/>
          <p:nvPr/>
        </p:nvSpPr>
        <p:spPr>
          <a:xfrm>
            <a:off x="3086157" y="4919977"/>
            <a:ext cx="1245161" cy="183776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HC work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9FF8D55A-06C0-C040-A239-6B949FDABC4B}"/>
              </a:ext>
            </a:extLst>
          </p:cNvPr>
          <p:cNvSpPr/>
          <p:nvPr/>
        </p:nvSpPr>
        <p:spPr>
          <a:xfrm>
            <a:off x="1570879" y="1539607"/>
            <a:ext cx="6940981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Application-TEE, Confidential Compute, and Capabilities-Based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12098208-318E-D748-B624-844E0322C684}"/>
              </a:ext>
            </a:extLst>
          </p:cNvPr>
          <p:cNvSpPr/>
          <p:nvPr/>
        </p:nvSpPr>
        <p:spPr>
          <a:xfrm>
            <a:off x="334734" y="3802751"/>
            <a:ext cx="4075982" cy="183776"/>
          </a:xfrm>
          <a:prstGeom prst="rect">
            <a:avLst/>
          </a:prstGeom>
          <a:solidFill>
            <a:schemeClr val="accent3">
              <a:alpha val="50362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Pointer Masking (J extension)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12098208-318E-D748-B624-844E0322C684}"/>
              </a:ext>
            </a:extLst>
          </p:cNvPr>
          <p:cNvSpPr/>
          <p:nvPr/>
        </p:nvSpPr>
        <p:spPr>
          <a:xfrm>
            <a:off x="4446630" y="3802654"/>
            <a:ext cx="2273279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Memory Tagging?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F16B37AF-2449-C144-BFDA-C60A39D8DBA2}"/>
              </a:ext>
            </a:extLst>
          </p:cNvPr>
          <p:cNvSpPr/>
          <p:nvPr/>
        </p:nvSpPr>
        <p:spPr>
          <a:xfrm>
            <a:off x="147145" y="937325"/>
            <a:ext cx="8364715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Security Incident Response Team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F14FD000-A665-B440-B667-A3B566345FEE}"/>
              </a:ext>
            </a:extLst>
          </p:cNvPr>
          <p:cNvSpPr/>
          <p:nvPr/>
        </p:nvSpPr>
        <p:spPr>
          <a:xfrm>
            <a:off x="1847218" y="3186078"/>
            <a:ext cx="6738258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Memory Safety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161A9432-CA41-D44F-B268-5E5CF5BF6F77}"/>
              </a:ext>
            </a:extLst>
          </p:cNvPr>
          <p:cNvSpPr/>
          <p:nvPr/>
        </p:nvSpPr>
        <p:spPr>
          <a:xfrm>
            <a:off x="154126" y="2515444"/>
            <a:ext cx="8406232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Blockchain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8F963FAC-0B99-E64B-9237-2709E0CFAB4C}"/>
              </a:ext>
            </a:extLst>
          </p:cNvPr>
          <p:cNvSpPr/>
          <p:nvPr/>
        </p:nvSpPr>
        <p:spPr>
          <a:xfrm>
            <a:off x="7031441" y="1741629"/>
            <a:ext cx="1480419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Cap-Based TEE?</a:t>
            </a:r>
          </a:p>
        </p:txBody>
      </p:sp>
    </p:spTree>
    <p:extLst>
      <p:ext uri="{BB962C8B-B14F-4D97-AF65-F5344CB8AC3E}">
        <p14:creationId xmlns:p14="http://schemas.microsoft.com/office/powerpoint/2010/main" val="269854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7222FBB5-20B5-2A4C-8AEA-1A824931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 Plan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xmlns="" id="{70261F11-D686-8E46-A06D-5E5EA97DF2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659014"/>
              </p:ext>
            </p:extLst>
          </p:nvPr>
        </p:nvGraphicFramePr>
        <p:xfrm>
          <a:off x="309093" y="1157935"/>
          <a:ext cx="8435560" cy="340757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87112">
                  <a:extLst>
                    <a:ext uri="{9D8B030D-6E8A-4147-A177-3AD203B41FA5}">
                      <a16:colId xmlns:a16="http://schemas.microsoft.com/office/drawing/2014/main" xmlns="" val="1651029552"/>
                    </a:ext>
                  </a:extLst>
                </a:gridCol>
                <a:gridCol w="843556">
                  <a:extLst>
                    <a:ext uri="{9D8B030D-6E8A-4147-A177-3AD203B41FA5}">
                      <a16:colId xmlns:a16="http://schemas.microsoft.com/office/drawing/2014/main" xmlns="" val="2511722610"/>
                    </a:ext>
                  </a:extLst>
                </a:gridCol>
                <a:gridCol w="843556">
                  <a:extLst>
                    <a:ext uri="{9D8B030D-6E8A-4147-A177-3AD203B41FA5}">
                      <a16:colId xmlns:a16="http://schemas.microsoft.com/office/drawing/2014/main" xmlns="" val="680043268"/>
                    </a:ext>
                  </a:extLst>
                </a:gridCol>
                <a:gridCol w="843556">
                  <a:extLst>
                    <a:ext uri="{9D8B030D-6E8A-4147-A177-3AD203B41FA5}">
                      <a16:colId xmlns:a16="http://schemas.microsoft.com/office/drawing/2014/main" xmlns="" val="3743449973"/>
                    </a:ext>
                  </a:extLst>
                </a:gridCol>
                <a:gridCol w="843556">
                  <a:extLst>
                    <a:ext uri="{9D8B030D-6E8A-4147-A177-3AD203B41FA5}">
                      <a16:colId xmlns:a16="http://schemas.microsoft.com/office/drawing/2014/main" xmlns="" val="950030858"/>
                    </a:ext>
                  </a:extLst>
                </a:gridCol>
                <a:gridCol w="843556">
                  <a:extLst>
                    <a:ext uri="{9D8B030D-6E8A-4147-A177-3AD203B41FA5}">
                      <a16:colId xmlns:a16="http://schemas.microsoft.com/office/drawing/2014/main" xmlns="" val="3685547272"/>
                    </a:ext>
                  </a:extLst>
                </a:gridCol>
                <a:gridCol w="843556">
                  <a:extLst>
                    <a:ext uri="{9D8B030D-6E8A-4147-A177-3AD203B41FA5}">
                      <a16:colId xmlns:a16="http://schemas.microsoft.com/office/drawing/2014/main" xmlns="" val="1012579197"/>
                    </a:ext>
                  </a:extLst>
                </a:gridCol>
                <a:gridCol w="843556">
                  <a:extLst>
                    <a:ext uri="{9D8B030D-6E8A-4147-A177-3AD203B41FA5}">
                      <a16:colId xmlns:a16="http://schemas.microsoft.com/office/drawing/2014/main" xmlns="" val="2378567296"/>
                    </a:ext>
                  </a:extLst>
                </a:gridCol>
                <a:gridCol w="843556">
                  <a:extLst>
                    <a:ext uri="{9D8B030D-6E8A-4147-A177-3AD203B41FA5}">
                      <a16:colId xmlns:a16="http://schemas.microsoft.com/office/drawing/2014/main" xmlns="" val="729669982"/>
                    </a:ext>
                  </a:extLst>
                </a:gridCol>
              </a:tblGrid>
              <a:tr h="31385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CY22-Q1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CY22-Q2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5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Arial"/>
                        </a:rPr>
                        <a:t>CY22-Q3</a:t>
                      </a:r>
                      <a:endParaRPr kumimoji="0" lang="en-US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5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Arial"/>
                        </a:rPr>
                        <a:t>CY22-Q4</a:t>
                      </a:r>
                      <a:endParaRPr kumimoji="0" lang="en-US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5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Arial"/>
                        </a:rPr>
                        <a:t>CY23-Q1</a:t>
                      </a:r>
                      <a:endParaRPr kumimoji="0" lang="en-US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5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Arial"/>
                        </a:rPr>
                        <a:t>CY23-Q2</a:t>
                      </a:r>
                      <a:endParaRPr kumimoji="0" lang="en-US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5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Arial"/>
                        </a:rPr>
                        <a:t>CY23-Q3</a:t>
                      </a:r>
                      <a:endParaRPr kumimoji="0" lang="en-US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5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Arial"/>
                        </a:rPr>
                        <a:t>CY23-Q4</a:t>
                      </a:r>
                      <a:endParaRPr kumimoji="0" lang="en-US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40660237"/>
                  </a:ext>
                </a:extLst>
              </a:tr>
              <a:tr h="405386">
                <a:tc>
                  <a:txBody>
                    <a:bodyPr/>
                    <a:lstStyle/>
                    <a:p>
                      <a:r>
                        <a:rPr lang="en-US" sz="1400" dirty="0"/>
                        <a:t>Security Model</a:t>
                      </a:r>
                    </a:p>
                    <a:p>
                      <a:pPr algn="l"/>
                      <a:r>
                        <a:rPr lang="en-US" sz="900" dirty="0"/>
                        <a:t>(non-ISA)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51686448"/>
                  </a:ext>
                </a:extLst>
              </a:tr>
              <a:tr h="405386">
                <a:tc>
                  <a:txBody>
                    <a:bodyPr/>
                    <a:lstStyle/>
                    <a:p>
                      <a:r>
                        <a:rPr lang="en-US" sz="1400" dirty="0"/>
                        <a:t>AP-TEE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/>
                        <a:t>(ISA + non-ISA)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63219700"/>
                  </a:ext>
                </a:extLst>
              </a:tr>
              <a:tr h="405386">
                <a:tc>
                  <a:txBody>
                    <a:bodyPr/>
                    <a:lstStyle/>
                    <a:p>
                      <a:r>
                        <a:rPr lang="en-US" sz="1400" dirty="0"/>
                        <a:t>CFI</a:t>
                      </a:r>
                    </a:p>
                    <a:p>
                      <a:r>
                        <a:rPr lang="en-US" sz="900" dirty="0"/>
                        <a:t>(ISA)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59767143"/>
                  </a:ext>
                </a:extLst>
              </a:tr>
              <a:tr h="405386">
                <a:tc>
                  <a:txBody>
                    <a:bodyPr/>
                    <a:lstStyle/>
                    <a:p>
                      <a:r>
                        <a:rPr lang="en-US" sz="1400" dirty="0"/>
                        <a:t>Vector crypto</a:t>
                      </a:r>
                    </a:p>
                    <a:p>
                      <a:r>
                        <a:rPr lang="en-US" sz="900" dirty="0"/>
                        <a:t>(ISA)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32062824"/>
                  </a:ext>
                </a:extLst>
              </a:tr>
              <a:tr h="405386">
                <a:tc>
                  <a:txBody>
                    <a:bodyPr/>
                    <a:lstStyle/>
                    <a:p>
                      <a:r>
                        <a:rPr lang="en-US" sz="1400" dirty="0"/>
                        <a:t>S-mode MPU</a:t>
                      </a:r>
                    </a:p>
                    <a:p>
                      <a:r>
                        <a:rPr lang="en-US" sz="900" dirty="0"/>
                        <a:t>(ISA)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22622097"/>
                  </a:ext>
                </a:extLst>
              </a:tr>
              <a:tr h="405386">
                <a:tc>
                  <a:txBody>
                    <a:bodyPr/>
                    <a:lstStyle/>
                    <a:p>
                      <a:r>
                        <a:rPr lang="en-US" sz="1400" dirty="0"/>
                        <a:t>IOPMP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dirty="0"/>
                        <a:t>(non-ISA)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47112120"/>
                  </a:ext>
                </a:extLst>
              </a:tr>
              <a:tr h="406118">
                <a:tc>
                  <a:txBody>
                    <a:bodyPr/>
                    <a:lstStyle/>
                    <a:p>
                      <a:r>
                        <a:rPr lang="en-US" sz="1400" dirty="0" err="1"/>
                        <a:t>uSC</a:t>
                      </a:r>
                      <a:r>
                        <a:rPr lang="en-US" sz="1400" dirty="0"/>
                        <a:t> leakage</a:t>
                      </a:r>
                    </a:p>
                    <a:p>
                      <a:r>
                        <a:rPr lang="en-US" sz="900" dirty="0"/>
                        <a:t>(ISA)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87857503"/>
                  </a:ext>
                </a:extLst>
              </a:tr>
            </a:tbl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89FEEEC1-0587-CB49-8C4D-26862AB49DBA}"/>
              </a:ext>
            </a:extLst>
          </p:cNvPr>
          <p:cNvSpPr/>
          <p:nvPr/>
        </p:nvSpPr>
        <p:spPr>
          <a:xfrm>
            <a:off x="3003908" y="3333419"/>
            <a:ext cx="658921" cy="264017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Plan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6EAB51F9-64FF-6C42-B411-4465ED15A35E}"/>
              </a:ext>
            </a:extLst>
          </p:cNvPr>
          <p:cNvSpPr/>
          <p:nvPr/>
        </p:nvSpPr>
        <p:spPr>
          <a:xfrm>
            <a:off x="3343247" y="3769176"/>
            <a:ext cx="654408" cy="264017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Plan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741C3478-E724-934B-8A45-F2CDE606E69B}"/>
              </a:ext>
            </a:extLst>
          </p:cNvPr>
          <p:cNvSpPr/>
          <p:nvPr/>
        </p:nvSpPr>
        <p:spPr>
          <a:xfrm>
            <a:off x="3130336" y="2459881"/>
            <a:ext cx="549498" cy="264017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Plan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C759CD2E-D7B4-914C-8D2C-E77EC7E35C17}"/>
              </a:ext>
            </a:extLst>
          </p:cNvPr>
          <p:cNvSpPr/>
          <p:nvPr/>
        </p:nvSpPr>
        <p:spPr>
          <a:xfrm>
            <a:off x="2106554" y="2008448"/>
            <a:ext cx="825191" cy="26401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Inception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05278EF9-0B1C-7246-98CA-11732AE1DDE0}"/>
              </a:ext>
            </a:extLst>
          </p:cNvPr>
          <p:cNvSpPr/>
          <p:nvPr/>
        </p:nvSpPr>
        <p:spPr>
          <a:xfrm>
            <a:off x="4050804" y="3765302"/>
            <a:ext cx="1351088" cy="264017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Develop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4B02B4D6-66B3-5A45-BBBE-096A218FAFF7}"/>
              </a:ext>
            </a:extLst>
          </p:cNvPr>
          <p:cNvSpPr/>
          <p:nvPr/>
        </p:nvSpPr>
        <p:spPr>
          <a:xfrm>
            <a:off x="2105294" y="1567889"/>
            <a:ext cx="885359" cy="26401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Inception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D0FBC003-643D-614D-B5E4-C562A7C13ECA}"/>
              </a:ext>
            </a:extLst>
          </p:cNvPr>
          <p:cNvSpPr/>
          <p:nvPr/>
        </p:nvSpPr>
        <p:spPr>
          <a:xfrm>
            <a:off x="3055834" y="1567889"/>
            <a:ext cx="529722" cy="264017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Plan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88077BE0-258C-8C41-9E99-273621F44594}"/>
              </a:ext>
            </a:extLst>
          </p:cNvPr>
          <p:cNvSpPr/>
          <p:nvPr/>
        </p:nvSpPr>
        <p:spPr>
          <a:xfrm>
            <a:off x="2990653" y="2010800"/>
            <a:ext cx="549498" cy="264017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Plan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FC0FDA4D-741B-8846-A15F-0D33441C5B81}"/>
              </a:ext>
            </a:extLst>
          </p:cNvPr>
          <p:cNvSpPr/>
          <p:nvPr/>
        </p:nvSpPr>
        <p:spPr>
          <a:xfrm>
            <a:off x="2101362" y="4188927"/>
            <a:ext cx="2176529" cy="26401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Inception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71813E4E-1DAE-BA4D-A08D-41568281CBDF}"/>
              </a:ext>
            </a:extLst>
          </p:cNvPr>
          <p:cNvSpPr/>
          <p:nvPr/>
        </p:nvSpPr>
        <p:spPr>
          <a:xfrm>
            <a:off x="3621890" y="1565730"/>
            <a:ext cx="2140867" cy="264017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Develop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77C6841E-F048-7344-824D-539EEC81ED36}"/>
              </a:ext>
            </a:extLst>
          </p:cNvPr>
          <p:cNvSpPr/>
          <p:nvPr/>
        </p:nvSpPr>
        <p:spPr>
          <a:xfrm>
            <a:off x="2101362" y="2451940"/>
            <a:ext cx="980579" cy="26401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Inception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xmlns="" id="{1F325152-64B5-8A46-BE5E-F29341976646}"/>
              </a:ext>
            </a:extLst>
          </p:cNvPr>
          <p:cNvSpPr/>
          <p:nvPr/>
        </p:nvSpPr>
        <p:spPr>
          <a:xfrm>
            <a:off x="4323512" y="4188926"/>
            <a:ext cx="1101141" cy="264017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Plan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F77BB920-E3B0-0C46-949C-65ABD5D96428}"/>
              </a:ext>
            </a:extLst>
          </p:cNvPr>
          <p:cNvSpPr/>
          <p:nvPr/>
        </p:nvSpPr>
        <p:spPr>
          <a:xfrm>
            <a:off x="5476172" y="4188926"/>
            <a:ext cx="2464957" cy="264017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Develop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xmlns="" id="{BCDE319F-1A6A-F048-9396-C49572A8007A}"/>
              </a:ext>
            </a:extLst>
          </p:cNvPr>
          <p:cNvSpPr/>
          <p:nvPr/>
        </p:nvSpPr>
        <p:spPr>
          <a:xfrm>
            <a:off x="8004629" y="4182487"/>
            <a:ext cx="775243" cy="26401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Freeze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D057DA69-7F0B-0745-9EAB-B787B259B2FB}"/>
              </a:ext>
            </a:extLst>
          </p:cNvPr>
          <p:cNvSpPr/>
          <p:nvPr/>
        </p:nvSpPr>
        <p:spPr>
          <a:xfrm>
            <a:off x="6681105" y="1565727"/>
            <a:ext cx="960854" cy="26401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Rat-Ready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xmlns="" id="{015A54B1-D570-5E49-A275-88E31EAEABDE}"/>
              </a:ext>
            </a:extLst>
          </p:cNvPr>
          <p:cNvSpPr/>
          <p:nvPr/>
        </p:nvSpPr>
        <p:spPr>
          <a:xfrm>
            <a:off x="5822003" y="1556441"/>
            <a:ext cx="799857" cy="26401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Freeze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D2D51841-2BEA-ED4D-8423-984629304407}"/>
              </a:ext>
            </a:extLst>
          </p:cNvPr>
          <p:cNvSpPr/>
          <p:nvPr/>
        </p:nvSpPr>
        <p:spPr>
          <a:xfrm>
            <a:off x="2101362" y="2906759"/>
            <a:ext cx="1609040" cy="264017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Develop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xmlns="" id="{5BFDFB54-4B0A-AE46-A1FF-67E18D1CCBFA}"/>
              </a:ext>
            </a:extLst>
          </p:cNvPr>
          <p:cNvSpPr/>
          <p:nvPr/>
        </p:nvSpPr>
        <p:spPr>
          <a:xfrm>
            <a:off x="3756206" y="2906288"/>
            <a:ext cx="1034654" cy="26401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Freeze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A783AAC5-5DCE-A345-9CB4-B5D7C003CD12}"/>
              </a:ext>
            </a:extLst>
          </p:cNvPr>
          <p:cNvSpPr/>
          <p:nvPr/>
        </p:nvSpPr>
        <p:spPr>
          <a:xfrm>
            <a:off x="4852162" y="2904456"/>
            <a:ext cx="1034653" cy="26401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Rat-Ready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xmlns="" id="{E76769F3-DA53-1D47-B62C-A4C1E1ADD293}"/>
              </a:ext>
            </a:extLst>
          </p:cNvPr>
          <p:cNvSpPr/>
          <p:nvPr/>
        </p:nvSpPr>
        <p:spPr>
          <a:xfrm>
            <a:off x="2101362" y="3333395"/>
            <a:ext cx="844898" cy="26401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Inception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xmlns="" id="{7E24608E-09B6-A640-959D-82B010BE79EC}"/>
              </a:ext>
            </a:extLst>
          </p:cNvPr>
          <p:cNvSpPr/>
          <p:nvPr/>
        </p:nvSpPr>
        <p:spPr>
          <a:xfrm>
            <a:off x="2101362" y="3775615"/>
            <a:ext cx="1187219" cy="26401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Inception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xmlns="" id="{1A0610B9-6AA5-3C4E-AEC9-FB08C48BD209}"/>
              </a:ext>
            </a:extLst>
          </p:cNvPr>
          <p:cNvSpPr/>
          <p:nvPr/>
        </p:nvSpPr>
        <p:spPr>
          <a:xfrm>
            <a:off x="3585557" y="2000522"/>
            <a:ext cx="960853" cy="264017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Develop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xmlns="" id="{C0FA9EEC-EBBE-E041-B5A6-85F821DB5E8E}"/>
              </a:ext>
            </a:extLst>
          </p:cNvPr>
          <p:cNvSpPr/>
          <p:nvPr/>
        </p:nvSpPr>
        <p:spPr>
          <a:xfrm>
            <a:off x="3720477" y="3333394"/>
            <a:ext cx="1050878" cy="264017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Develop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xmlns="" id="{B2CCE237-A7BB-3041-95E5-5169FEBB6D06}"/>
              </a:ext>
            </a:extLst>
          </p:cNvPr>
          <p:cNvSpPr/>
          <p:nvPr/>
        </p:nvSpPr>
        <p:spPr>
          <a:xfrm>
            <a:off x="4828566" y="3328680"/>
            <a:ext cx="851078" cy="26401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Freeze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xmlns="" id="{47CDE499-0860-5341-AB6B-10B033BAA03D}"/>
              </a:ext>
            </a:extLst>
          </p:cNvPr>
          <p:cNvSpPr/>
          <p:nvPr/>
        </p:nvSpPr>
        <p:spPr>
          <a:xfrm>
            <a:off x="5456558" y="3765303"/>
            <a:ext cx="1076376" cy="26401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Freeze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C224AEC6-202B-3A4D-BA8E-7372A88CD2EA}"/>
              </a:ext>
            </a:extLst>
          </p:cNvPr>
          <p:cNvSpPr/>
          <p:nvPr/>
        </p:nvSpPr>
        <p:spPr>
          <a:xfrm>
            <a:off x="3763424" y="2459087"/>
            <a:ext cx="1624517" cy="264017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Develop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xmlns="" id="{FB5497C6-71CD-DB40-AA8E-17D359620CB6}"/>
              </a:ext>
            </a:extLst>
          </p:cNvPr>
          <p:cNvSpPr/>
          <p:nvPr/>
        </p:nvSpPr>
        <p:spPr>
          <a:xfrm>
            <a:off x="5448627" y="2003120"/>
            <a:ext cx="1034653" cy="26401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Rat-Ready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xmlns="" id="{F9A0B4A7-8110-464E-98BE-DAE4E737C16E}"/>
              </a:ext>
            </a:extLst>
          </p:cNvPr>
          <p:cNvSpPr/>
          <p:nvPr/>
        </p:nvSpPr>
        <p:spPr>
          <a:xfrm>
            <a:off x="5731112" y="3326192"/>
            <a:ext cx="906553" cy="26401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Rat-Ready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xmlns="" id="{870BB0D0-D5B1-F24D-96D9-469E54EC9BA9}"/>
              </a:ext>
            </a:extLst>
          </p:cNvPr>
          <p:cNvSpPr/>
          <p:nvPr/>
        </p:nvSpPr>
        <p:spPr>
          <a:xfrm>
            <a:off x="6602686" y="3763422"/>
            <a:ext cx="973629" cy="26401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Rat-Ready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xmlns="" id="{10B6F24F-53B4-A54E-8009-BFEB65577C5C}"/>
              </a:ext>
            </a:extLst>
          </p:cNvPr>
          <p:cNvSpPr/>
          <p:nvPr/>
        </p:nvSpPr>
        <p:spPr>
          <a:xfrm>
            <a:off x="5448626" y="2459880"/>
            <a:ext cx="1034654" cy="26401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Freeze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xmlns="" id="{D3CA8240-E14E-2F4D-9E41-1444C2C99D8A}"/>
              </a:ext>
            </a:extLst>
          </p:cNvPr>
          <p:cNvSpPr/>
          <p:nvPr/>
        </p:nvSpPr>
        <p:spPr>
          <a:xfrm>
            <a:off x="4607804" y="1996361"/>
            <a:ext cx="779429" cy="26401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Freeze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xmlns="" id="{D0716B3D-C32A-2F42-AFEB-7F896C524565}"/>
              </a:ext>
            </a:extLst>
          </p:cNvPr>
          <p:cNvSpPr/>
          <p:nvPr/>
        </p:nvSpPr>
        <p:spPr>
          <a:xfrm>
            <a:off x="6537599" y="2459087"/>
            <a:ext cx="1034653" cy="26401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Rat-Ready</a:t>
            </a:r>
          </a:p>
        </p:txBody>
      </p:sp>
    </p:spTree>
    <p:extLst>
      <p:ext uri="{BB962C8B-B14F-4D97-AF65-F5344CB8AC3E}">
        <p14:creationId xmlns:p14="http://schemas.microsoft.com/office/powerpoint/2010/main" val="341153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RISC-V Security</a:t>
            </a:r>
            <a:br>
              <a:rPr lang="en-GB" dirty="0"/>
            </a:br>
            <a:r>
              <a:rPr lang="en-GB" dirty="0"/>
              <a:t>5 year horizon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347039" y="352763"/>
            <a:ext cx="4674119" cy="462346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GB" sz="1400" dirty="0"/>
              <a:t>Platform Security Model outlining RISC-V security capacities and system’s integration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Tools and Software support for RISC-V security capabilities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Protection against side-channel information leakage at the hardware level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Robustness capabilities to prevent malicious manipulation of e.g., code execution flows  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Cryptography support for small to large devices, including Post-Quantum Crypto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Memory isolation and Trusted Execution Environments to securely separate applications from each other 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Support for Confidential Compute </a:t>
            </a:r>
            <a:r>
              <a:rPr lang="en-GB" sz="1400" dirty="0" smtClean="0"/>
              <a:t>and Capability based models </a:t>
            </a:r>
            <a:r>
              <a:rPr lang="en-GB" sz="1400" dirty="0"/>
              <a:t>to enhance application and data privacy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Blockchain technology on RISC-V based systems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CF6F8E7-52CC-B94E-AA6B-FCC3AF6748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6842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 smtClean="0"/>
              <a:t>We need your help:</a:t>
            </a:r>
            <a:br>
              <a:rPr lang="en-GB" i="1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Security@lists.riscv.org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7208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 dirty="0">
                <a:solidFill>
                  <a:schemeClr val="accent2">
                    <a:lumMod val="90000"/>
                    <a:lumOff val="10000"/>
                  </a:schemeClr>
                </a:solidFill>
                <a:latin typeface="+mj-lt"/>
              </a:rPr>
              <a:t>Intrinsic Security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11701" y="964325"/>
            <a:ext cx="2617874" cy="3698750"/>
          </a:xfrm>
          <a:solidFill>
            <a:schemeClr val="bg1"/>
          </a:solidFill>
        </p:spPr>
        <p:txBody>
          <a:bodyPr/>
          <a:lstStyle/>
          <a:p>
            <a:r>
              <a:rPr lang="en-GB" sz="1600" dirty="0"/>
              <a:t>Security as a basic feature of HW, SW Firmware</a:t>
            </a:r>
          </a:p>
          <a:p>
            <a:r>
              <a:rPr lang="en-GB" sz="1600" dirty="0"/>
              <a:t>Support security through entire lifecycle</a:t>
            </a:r>
          </a:p>
          <a:p>
            <a:r>
              <a:rPr lang="en-GB" sz="1600" dirty="0" smtClean="0"/>
              <a:t>Published Guidelines </a:t>
            </a:r>
            <a:r>
              <a:rPr lang="en-GB" sz="1600" dirty="0"/>
              <a:t>matched to </a:t>
            </a:r>
            <a:r>
              <a:rPr lang="en-GB" sz="1600" dirty="0" smtClean="0"/>
              <a:t>usage profiles </a:t>
            </a:r>
            <a:endParaRPr lang="en-GB" sz="1600" dirty="0"/>
          </a:p>
          <a:p>
            <a:pPr marL="114300" indent="0">
              <a:buNone/>
            </a:pPr>
            <a:endParaRPr lang="en-GB" sz="1600" dirty="0"/>
          </a:p>
          <a:p>
            <a:endParaRPr lang="en-GB" sz="1600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684823582"/>
              </p:ext>
            </p:extLst>
          </p:nvPr>
        </p:nvGraphicFramePr>
        <p:xfrm>
          <a:off x="2996925" y="1006800"/>
          <a:ext cx="5475000" cy="3656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C7FB2D0B-76AE-BD4B-9E6D-21C00DAFFA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4211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RISC-V Security Rationale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03392" y="540012"/>
            <a:ext cx="4610786" cy="4112625"/>
          </a:xfrm>
        </p:spPr>
        <p:txBody>
          <a:bodyPr/>
          <a:lstStyle/>
          <a:p>
            <a:r>
              <a:rPr lang="en-GB" dirty="0"/>
              <a:t>Clean-slate architecture invites new hardware security solutions </a:t>
            </a:r>
          </a:p>
          <a:p>
            <a:r>
              <a:rPr lang="en-GB" dirty="0"/>
              <a:t>Open security model accelerates hardware security innovation </a:t>
            </a:r>
          </a:p>
          <a:p>
            <a:r>
              <a:rPr lang="en-GB" dirty="0"/>
              <a:t>Opportunity to incorporate security industry learnings &amp; best practices</a:t>
            </a:r>
          </a:p>
          <a:p>
            <a:r>
              <a:rPr lang="en-GB" dirty="0"/>
              <a:t>Open governance facilitates collaboration on best security approach</a:t>
            </a:r>
          </a:p>
          <a:p>
            <a:r>
              <a:rPr lang="en-GB" dirty="0"/>
              <a:t>Royalty free model enables new open-source hardware security solutions </a:t>
            </a:r>
          </a:p>
          <a:p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933ED1D-2544-0E4A-AB71-A3C837AB6A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260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/>
        </p:nvCxnSpPr>
        <p:spPr>
          <a:xfrm>
            <a:off x="3915131" y="922778"/>
            <a:ext cx="33617" cy="3869894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395117" y="922778"/>
            <a:ext cx="33617" cy="3869894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 dirty="0" smtClean="0">
                <a:solidFill>
                  <a:schemeClr val="accent2">
                    <a:lumMod val="90000"/>
                    <a:lumOff val="10000"/>
                  </a:schemeClr>
                </a:solidFill>
                <a:latin typeface="+mj-lt"/>
              </a:rPr>
              <a:t>Security Scope</a:t>
            </a:r>
            <a:endParaRPr lang="en-GB" sz="2800" b="1" dirty="0">
              <a:solidFill>
                <a:schemeClr val="accent2">
                  <a:lumMod val="90000"/>
                  <a:lumOff val="10000"/>
                </a:schemeClr>
              </a:solidFill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C7FB2D0B-76AE-BD4B-9E6D-21C00DAFFA0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67320" y="4668355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868AD39C-17B7-9047-AA5E-FB6DE76516D4}"/>
              </a:ext>
            </a:extLst>
          </p:cNvPr>
          <p:cNvSpPr/>
          <p:nvPr/>
        </p:nvSpPr>
        <p:spPr>
          <a:xfrm>
            <a:off x="2546847" y="4483206"/>
            <a:ext cx="1290199" cy="38262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 Embedded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868AD39C-17B7-9047-AA5E-FB6DE76516D4}"/>
              </a:ext>
            </a:extLst>
          </p:cNvPr>
          <p:cNvSpPr/>
          <p:nvPr/>
        </p:nvSpPr>
        <p:spPr>
          <a:xfrm>
            <a:off x="4046723" y="4483204"/>
            <a:ext cx="1290199" cy="38262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Application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868AD39C-17B7-9047-AA5E-FB6DE76516D4}"/>
              </a:ext>
            </a:extLst>
          </p:cNvPr>
          <p:cNvSpPr/>
          <p:nvPr/>
        </p:nvSpPr>
        <p:spPr>
          <a:xfrm>
            <a:off x="5531734" y="4483204"/>
            <a:ext cx="1290199" cy="38262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Server </a:t>
            </a:r>
            <a:endParaRPr lang="en-US" sz="12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868AD39C-17B7-9047-AA5E-FB6DE76516D4}"/>
              </a:ext>
            </a:extLst>
          </p:cNvPr>
          <p:cNvSpPr/>
          <p:nvPr/>
        </p:nvSpPr>
        <p:spPr>
          <a:xfrm>
            <a:off x="2559578" y="1412668"/>
            <a:ext cx="4269446" cy="327654"/>
          </a:xfrm>
          <a:prstGeom prst="roundRect">
            <a:avLst>
              <a:gd name="adj" fmla="val 31715"/>
            </a:avLst>
          </a:prstGeom>
          <a:solidFill>
            <a:schemeClr val="accent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Security Ecosystem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868AD39C-17B7-9047-AA5E-FB6DE76516D4}"/>
              </a:ext>
            </a:extLst>
          </p:cNvPr>
          <p:cNvSpPr/>
          <p:nvPr/>
        </p:nvSpPr>
        <p:spPr>
          <a:xfrm>
            <a:off x="2559578" y="1785660"/>
            <a:ext cx="4262356" cy="327654"/>
          </a:xfrm>
          <a:prstGeom prst="roundRect">
            <a:avLst>
              <a:gd name="adj" fmla="val 31715"/>
            </a:avLst>
          </a:prstGeom>
          <a:solidFill>
            <a:schemeClr val="accent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Root-of-Trust, Secure Boot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868AD39C-17B7-9047-AA5E-FB6DE76516D4}"/>
              </a:ext>
            </a:extLst>
          </p:cNvPr>
          <p:cNvSpPr/>
          <p:nvPr/>
        </p:nvSpPr>
        <p:spPr>
          <a:xfrm>
            <a:off x="2546847" y="4068219"/>
            <a:ext cx="4266481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Side Channel Leakage Protection </a:t>
            </a:r>
            <a:endParaRPr lang="en-US" sz="12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868AD39C-17B7-9047-AA5E-FB6DE76516D4}"/>
              </a:ext>
            </a:extLst>
          </p:cNvPr>
          <p:cNvSpPr/>
          <p:nvPr/>
        </p:nvSpPr>
        <p:spPr>
          <a:xfrm>
            <a:off x="4762404" y="2202685"/>
            <a:ext cx="2050924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Confidential Computing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xmlns="" id="{868AD39C-17B7-9047-AA5E-FB6DE76516D4}"/>
              </a:ext>
            </a:extLst>
          </p:cNvPr>
          <p:cNvSpPr/>
          <p:nvPr/>
        </p:nvSpPr>
        <p:spPr>
          <a:xfrm>
            <a:off x="2559577" y="2574808"/>
            <a:ext cx="2778342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Trusted Execution Environment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xmlns="" id="{868AD39C-17B7-9047-AA5E-FB6DE76516D4}"/>
              </a:ext>
            </a:extLst>
          </p:cNvPr>
          <p:cNvSpPr/>
          <p:nvPr/>
        </p:nvSpPr>
        <p:spPr>
          <a:xfrm>
            <a:off x="2546846" y="3693995"/>
            <a:ext cx="4266481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Control Flow Integrity</a:t>
            </a:r>
            <a:endParaRPr lang="en-US" sz="1200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xmlns="" id="{868AD39C-17B7-9047-AA5E-FB6DE76516D4}"/>
              </a:ext>
            </a:extLst>
          </p:cNvPr>
          <p:cNvSpPr/>
          <p:nvPr/>
        </p:nvSpPr>
        <p:spPr>
          <a:xfrm>
            <a:off x="2546847" y="2941231"/>
            <a:ext cx="4282176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Memory Protection, Isolation</a:t>
            </a:r>
            <a:endParaRPr lang="en-US" sz="1200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xmlns="" id="{868AD39C-17B7-9047-AA5E-FB6DE76516D4}"/>
              </a:ext>
            </a:extLst>
          </p:cNvPr>
          <p:cNvSpPr/>
          <p:nvPr/>
        </p:nvSpPr>
        <p:spPr>
          <a:xfrm>
            <a:off x="2546847" y="3322506"/>
            <a:ext cx="4282176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Crypto </a:t>
            </a:r>
            <a:r>
              <a:rPr lang="en-US" sz="1200" dirty="0" smtClean="0"/>
              <a:t>Acceleration </a:t>
            </a:r>
            <a:endParaRPr lang="en-US" sz="1200" dirty="0"/>
          </a:p>
        </p:txBody>
      </p:sp>
      <p:cxnSp>
        <p:nvCxnSpPr>
          <p:cNvPr id="30" name="Straight Connector 29"/>
          <p:cNvCxnSpPr>
            <a:cxnSpLocks/>
          </p:cNvCxnSpPr>
          <p:nvPr/>
        </p:nvCxnSpPr>
        <p:spPr>
          <a:xfrm flipH="1" flipV="1">
            <a:off x="2283555" y="1352464"/>
            <a:ext cx="5061127" cy="5184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</p:cNvCxnSpPr>
          <p:nvPr/>
        </p:nvCxnSpPr>
        <p:spPr>
          <a:xfrm flipH="1">
            <a:off x="2283554" y="2154930"/>
            <a:ext cx="5156176" cy="9947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891221" y="824818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Process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886222" y="2202685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Hardware </a:t>
            </a:r>
          </a:p>
          <a:p>
            <a:r>
              <a:rPr lang="en-GB" sz="800" dirty="0"/>
              <a:t>Security </a:t>
            </a:r>
          </a:p>
          <a:p>
            <a:r>
              <a:rPr lang="en-GB" sz="800" dirty="0"/>
              <a:t>Capabilities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898804" y="1390935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Firmware, </a:t>
            </a:r>
          </a:p>
          <a:p>
            <a:r>
              <a:rPr lang="en-GB" sz="800" dirty="0"/>
              <a:t>Software, and </a:t>
            </a:r>
          </a:p>
          <a:p>
            <a:r>
              <a:rPr lang="en-GB" sz="800" dirty="0"/>
              <a:t>Tools</a:t>
            </a:r>
          </a:p>
        </p:txBody>
      </p:sp>
      <p:cxnSp>
        <p:nvCxnSpPr>
          <p:cNvPr id="37" name="Straight Connector 36"/>
          <p:cNvCxnSpPr>
            <a:cxnSpLocks/>
          </p:cNvCxnSpPr>
          <p:nvPr/>
        </p:nvCxnSpPr>
        <p:spPr>
          <a:xfrm flipH="1">
            <a:off x="2244373" y="4439708"/>
            <a:ext cx="5190865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884636" y="4449655"/>
            <a:ext cx="9509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Processor Cores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A0C018DA-940F-E64D-853A-E10DC28AB3F0}"/>
              </a:ext>
            </a:extLst>
          </p:cNvPr>
          <p:cNvSpPr/>
          <p:nvPr/>
        </p:nvSpPr>
        <p:spPr>
          <a:xfrm>
            <a:off x="2559578" y="963743"/>
            <a:ext cx="4253749" cy="327654"/>
          </a:xfrm>
          <a:prstGeom prst="roundRect">
            <a:avLst>
              <a:gd name="adj" fmla="val 31715"/>
            </a:avLst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Standards Compliance, Security Incidence Response</a:t>
            </a:r>
          </a:p>
        </p:txBody>
      </p:sp>
    </p:spTree>
    <p:extLst>
      <p:ext uri="{BB962C8B-B14F-4D97-AF65-F5344CB8AC3E}">
        <p14:creationId xmlns:p14="http://schemas.microsoft.com/office/powerpoint/2010/main" val="205526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Security </a:t>
            </a:r>
            <a:r>
              <a:rPr lang="en-GB" dirty="0" smtClean="0"/>
              <a:t>Model</a:t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87199" y="1030875"/>
            <a:ext cx="4412100" cy="4112625"/>
          </a:xfrm>
        </p:spPr>
        <p:txBody>
          <a:bodyPr/>
          <a:lstStyle/>
          <a:p>
            <a:pPr>
              <a:buClr>
                <a:schemeClr val="bg1"/>
              </a:buClr>
            </a:pPr>
            <a:r>
              <a:rPr lang="en-GB" sz="2000" dirty="0">
                <a:solidFill>
                  <a:schemeClr val="bg1"/>
                </a:solidFill>
              </a:rPr>
              <a:t>State Goals &amp; Rationale for RISC-V Security</a:t>
            </a:r>
          </a:p>
          <a:p>
            <a:pPr>
              <a:buClr>
                <a:schemeClr val="bg1"/>
              </a:buClr>
            </a:pPr>
            <a:r>
              <a:rPr lang="en-GB" sz="2000" dirty="0">
                <a:solidFill>
                  <a:schemeClr val="bg1"/>
                </a:solidFill>
              </a:rPr>
              <a:t>Defines </a:t>
            </a:r>
            <a:r>
              <a:rPr lang="en-GB" sz="2000" dirty="0" smtClean="0">
                <a:solidFill>
                  <a:schemeClr val="bg1"/>
                </a:solidFill>
              </a:rPr>
              <a:t>Scope</a:t>
            </a:r>
            <a:endParaRPr lang="en-GB" sz="2000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GB" sz="2000" dirty="0" smtClean="0">
                <a:solidFill>
                  <a:schemeClr val="bg1"/>
                </a:solidFill>
              </a:rPr>
              <a:t>Defines Threat Model</a:t>
            </a:r>
          </a:p>
          <a:p>
            <a:pPr>
              <a:buClr>
                <a:schemeClr val="bg1"/>
              </a:buClr>
            </a:pPr>
            <a:r>
              <a:rPr lang="en-GB" sz="2000" dirty="0" smtClean="0">
                <a:solidFill>
                  <a:schemeClr val="bg1"/>
                </a:solidFill>
              </a:rPr>
              <a:t>Derives </a:t>
            </a:r>
            <a:r>
              <a:rPr lang="en-GB" sz="2000" dirty="0">
                <a:solidFill>
                  <a:schemeClr val="bg1"/>
                </a:solidFill>
              </a:rPr>
              <a:t>S</a:t>
            </a:r>
            <a:r>
              <a:rPr lang="en-GB" sz="2000" dirty="0" smtClean="0">
                <a:solidFill>
                  <a:schemeClr val="bg1"/>
                </a:solidFill>
              </a:rPr>
              <a:t>ecurity </a:t>
            </a:r>
            <a:r>
              <a:rPr lang="en-GB" sz="2000" dirty="0">
                <a:solidFill>
                  <a:schemeClr val="bg1"/>
                </a:solidFill>
              </a:rPr>
              <a:t>R</a:t>
            </a:r>
            <a:r>
              <a:rPr lang="en-GB" sz="2000" dirty="0" smtClean="0">
                <a:solidFill>
                  <a:schemeClr val="bg1"/>
                </a:solidFill>
              </a:rPr>
              <a:t>equirements</a:t>
            </a:r>
            <a:endParaRPr lang="en-GB" sz="2000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228F3CC-B0E6-1746-8C27-8CDFA7F569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756" y="392823"/>
            <a:ext cx="3466153" cy="42510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23717" y="4643919"/>
            <a:ext cx="106631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 smtClean="0"/>
              <a:t>Generic Device Model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44260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</p:spPr>
        <p:txBody>
          <a:bodyPr/>
          <a:lstStyle/>
          <a:p>
            <a:r>
              <a:rPr lang="en-GB" dirty="0"/>
              <a:t>Security Ecosystem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14501" y="948284"/>
            <a:ext cx="4412100" cy="3416400"/>
          </a:xfrm>
        </p:spPr>
        <p:txBody>
          <a:bodyPr/>
          <a:lstStyle/>
          <a:p>
            <a:r>
              <a:rPr lang="en-GB" dirty="0"/>
              <a:t>Enablement of RISC-V security services &amp; software</a:t>
            </a:r>
          </a:p>
          <a:p>
            <a:r>
              <a:rPr lang="en-GB" dirty="0"/>
              <a:t>Identify and list key open-source security software and libraries</a:t>
            </a:r>
          </a:p>
          <a:p>
            <a:r>
              <a:rPr lang="en-GB" dirty="0"/>
              <a:t>Develop RISC-V security reference implementation(s)</a:t>
            </a:r>
          </a:p>
          <a:p>
            <a:r>
              <a:rPr lang="en-GB" dirty="0"/>
              <a:t>Identify, monitor, and influence applicable standards</a:t>
            </a:r>
          </a:p>
          <a:p>
            <a:r>
              <a:rPr lang="en-GB" dirty="0"/>
              <a:t>Identify and liaison with applicable Security Certification entities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D9B8A28-745D-B24C-9AA5-39572D3D4C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91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chemeClr val="accent2">
                    <a:lumMod val="90000"/>
                    <a:lumOff val="10000"/>
                  </a:schemeClr>
                </a:solidFill>
                <a:latin typeface="+mn-lt"/>
              </a:rPr>
              <a:t>Memory Safety</a:t>
            </a:r>
            <a:endParaRPr sz="2800" b="1" dirty="0">
              <a:solidFill>
                <a:schemeClr val="accent2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283" name="Google Shape;283;p47"/>
          <p:cNvSpPr txBox="1">
            <a:spLocks noGrp="1"/>
          </p:cNvSpPr>
          <p:nvPr>
            <p:ph type="body" idx="1"/>
          </p:nvPr>
        </p:nvSpPr>
        <p:spPr>
          <a:xfrm>
            <a:off x="386187" y="808291"/>
            <a:ext cx="4820079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 smtClean="0"/>
              <a:t>PMP</a:t>
            </a:r>
          </a:p>
          <a:p>
            <a:pPr lvl="1" indent="-298450">
              <a:buSzPts val="1100"/>
              <a:buChar char="●"/>
            </a:pPr>
            <a:r>
              <a:rPr lang="en" dirty="0" smtClean="0"/>
              <a:t>Basic </a:t>
            </a:r>
            <a:r>
              <a:rPr lang="en" dirty="0"/>
              <a:t>isolation between M-mode and S/U-modes</a:t>
            </a:r>
            <a:r>
              <a:rPr lang="en" dirty="0" smtClean="0"/>
              <a:t>.</a:t>
            </a:r>
          </a:p>
          <a:p>
            <a:pPr indent="-298450">
              <a:buSzPts val="1100"/>
            </a:pPr>
            <a:r>
              <a:rPr lang="en" dirty="0" smtClean="0"/>
              <a:t>ePMP</a:t>
            </a:r>
          </a:p>
          <a:p>
            <a:pPr lvl="1" indent="-298450">
              <a:buSzPts val="1100"/>
            </a:pPr>
            <a:r>
              <a:rPr lang="en-GB" dirty="0" smtClean="0"/>
              <a:t>E</a:t>
            </a:r>
            <a:r>
              <a:rPr lang="en" dirty="0" smtClean="0"/>
              <a:t>nhanced PMP for increased executable protection, additional use cases</a:t>
            </a:r>
          </a:p>
          <a:p>
            <a:pPr indent="-298450">
              <a:buSzPts val="1100"/>
            </a:pPr>
            <a:r>
              <a:rPr lang="en" dirty="0" smtClean="0"/>
              <a:t>Virtual Memory</a:t>
            </a:r>
          </a:p>
          <a:p>
            <a:pPr lvl="1" indent="-298450">
              <a:buSzPts val="1100"/>
            </a:pPr>
            <a:r>
              <a:rPr lang="en" dirty="0"/>
              <a:t>Isolation between S and U </a:t>
            </a:r>
            <a:r>
              <a:rPr lang="en" dirty="0" smtClean="0"/>
              <a:t>mode</a:t>
            </a:r>
          </a:p>
          <a:p>
            <a:pPr lvl="1" indent="-298450">
              <a:buSzPts val="1100"/>
            </a:pPr>
            <a:r>
              <a:rPr lang="en" dirty="0" smtClean="0"/>
              <a:t>Guest-Guest Isolation (VS-VS)</a:t>
            </a:r>
          </a:p>
          <a:p>
            <a:pPr lvl="1" indent="-298450">
              <a:buSzPts val="1100"/>
            </a:pPr>
            <a:r>
              <a:rPr lang="en" dirty="0" smtClean="0"/>
              <a:t>Host –Guest Isolation (HS-VS)</a:t>
            </a:r>
          </a:p>
          <a:p>
            <a:pPr lvl="1" indent="-298450">
              <a:buSzPts val="1100"/>
            </a:pPr>
            <a:endParaRPr lang="en" dirty="0"/>
          </a:p>
          <a:p>
            <a:pPr marL="158750" indent="0">
              <a:buSzPts val="1100"/>
              <a:buNone/>
            </a:pPr>
            <a:r>
              <a:rPr lang="en" i="1" dirty="0"/>
              <a:t>under </a:t>
            </a:r>
            <a:r>
              <a:rPr lang="en" i="1" dirty="0" smtClean="0"/>
              <a:t>development:</a:t>
            </a:r>
            <a:endParaRPr lang="en" dirty="0" smtClean="0"/>
          </a:p>
          <a:p>
            <a:pPr indent="-298450">
              <a:buSzPts val="1100"/>
            </a:pPr>
            <a:r>
              <a:rPr lang="en" dirty="0" smtClean="0"/>
              <a:t>MPU</a:t>
            </a:r>
            <a:endParaRPr lang="en" i="1" dirty="0"/>
          </a:p>
          <a:p>
            <a:pPr lvl="1" indent="-298450">
              <a:buSzPts val="1100"/>
            </a:pPr>
            <a:r>
              <a:rPr lang="en" dirty="0" smtClean="0"/>
              <a:t>Similar to S-mode PMP</a:t>
            </a:r>
          </a:p>
          <a:p>
            <a:pPr indent="-298450">
              <a:buSzPts val="1100"/>
            </a:pPr>
            <a:r>
              <a:rPr lang="en" dirty="0" smtClean="0"/>
              <a:t>IOPMP</a:t>
            </a:r>
            <a:endParaRPr lang="en" i="1" dirty="0" smtClean="0"/>
          </a:p>
          <a:p>
            <a:pPr lvl="1" indent="-298450">
              <a:buSzPts val="1100"/>
            </a:pPr>
            <a:r>
              <a:rPr lang="en" dirty="0" smtClean="0"/>
              <a:t>System Level PMP</a:t>
            </a:r>
          </a:p>
          <a:p>
            <a:pPr lvl="1" indent="-298450">
              <a:buSzPts val="1100"/>
            </a:pPr>
            <a:r>
              <a:rPr lang="en" dirty="0" smtClean="0"/>
              <a:t>Protects memory from other masters</a:t>
            </a:r>
          </a:p>
          <a:p>
            <a:pPr lvl="1" indent="-298450">
              <a:buSzPts val="1100"/>
            </a:pPr>
            <a:endParaRPr lang="en" dirty="0" smtClean="0"/>
          </a:p>
          <a:p>
            <a:pPr lvl="1" indent="-298450">
              <a:buSzPts val="1100"/>
            </a:pPr>
            <a:endParaRPr dirty="0"/>
          </a:p>
        </p:txBody>
      </p:sp>
      <p:pic>
        <p:nvPicPr>
          <p:cNvPr id="8" name="Google Shape;3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1684" y="964325"/>
            <a:ext cx="2926939" cy="1035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2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1906" y="2368496"/>
            <a:ext cx="2516717" cy="23344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678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 dirty="0">
                <a:solidFill>
                  <a:schemeClr val="accent2">
                    <a:lumMod val="90000"/>
                    <a:lumOff val="10000"/>
                  </a:schemeClr>
                </a:solidFill>
                <a:latin typeface="+mn-lt"/>
              </a:rPr>
              <a:t>Robustness</a:t>
            </a:r>
            <a:endParaRPr lang="en-GB" sz="2800" b="1" dirty="0">
              <a:solidFill>
                <a:schemeClr val="accent2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699" y="919537"/>
            <a:ext cx="5906735" cy="3649338"/>
          </a:xfrm>
        </p:spPr>
        <p:txBody>
          <a:bodyPr/>
          <a:lstStyle/>
          <a:p>
            <a:r>
              <a:rPr lang="en-GB" dirty="0" smtClean="0"/>
              <a:t>Pointer Masking</a:t>
            </a:r>
          </a:p>
          <a:p>
            <a:pPr lvl="1"/>
            <a:r>
              <a:rPr lang="en-GB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actual_address</a:t>
            </a:r>
            <a:r>
              <a:rPr lang="en-GB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= (</a:t>
            </a:r>
            <a:r>
              <a:rPr lang="en-GB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requested_address</a:t>
            </a:r>
            <a:r>
              <a:rPr lang="en-GB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&amp; ~</a:t>
            </a:r>
            <a:r>
              <a:rPr lang="en-GB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mpmmask</a:t>
            </a:r>
            <a:r>
              <a:rPr lang="en-GB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 | </a:t>
            </a:r>
            <a:r>
              <a:rPr lang="en-GB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mpmbase</a:t>
            </a:r>
            <a:endParaRPr lang="en-GB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en-GB" dirty="0" smtClean="0"/>
              <a:t>Software based memory tagging</a:t>
            </a:r>
          </a:p>
          <a:p>
            <a:pPr lvl="1"/>
            <a:r>
              <a:rPr lang="en-GB" dirty="0" smtClean="0"/>
              <a:t>Memory bounding</a:t>
            </a:r>
          </a:p>
          <a:p>
            <a:pPr marL="152400" indent="0">
              <a:buNone/>
            </a:pPr>
            <a:endParaRPr lang="en-GB" dirty="0" smtClean="0"/>
          </a:p>
          <a:p>
            <a:pPr marL="152400" indent="0">
              <a:buNone/>
            </a:pPr>
            <a:r>
              <a:rPr lang="en" i="1" dirty="0" smtClean="0"/>
              <a:t>under </a:t>
            </a:r>
            <a:r>
              <a:rPr lang="en" i="1" dirty="0"/>
              <a:t>development:</a:t>
            </a:r>
            <a:endParaRPr lang="en" dirty="0"/>
          </a:p>
          <a:p>
            <a:pPr marL="609600" lvl="1" indent="0">
              <a:buNone/>
            </a:pPr>
            <a:endParaRPr lang="en-GB" dirty="0" smtClean="0"/>
          </a:p>
          <a:p>
            <a:r>
              <a:rPr lang="en-GB" dirty="0" smtClean="0"/>
              <a:t>Control Flow Integrity</a:t>
            </a:r>
          </a:p>
          <a:p>
            <a:pPr lvl="1"/>
            <a:r>
              <a:rPr lang="en-GB" dirty="0" smtClean="0"/>
              <a:t>Shadow Stack</a:t>
            </a:r>
          </a:p>
          <a:p>
            <a:pPr lvl="1"/>
            <a:r>
              <a:rPr lang="en-GB" dirty="0" smtClean="0"/>
              <a:t>Labelled Landing Pad</a:t>
            </a:r>
          </a:p>
          <a:p>
            <a:pPr lvl="1"/>
            <a:endParaRPr lang="en-GB" dirty="0" smtClean="0"/>
          </a:p>
          <a:p>
            <a:r>
              <a:rPr lang="en-GB" dirty="0" err="1"/>
              <a:t>MicroArchitectural</a:t>
            </a:r>
            <a:r>
              <a:rPr lang="en-GB" dirty="0"/>
              <a:t> Side Channel </a:t>
            </a:r>
            <a:r>
              <a:rPr lang="en-GB" dirty="0" smtClean="0"/>
              <a:t>Leakage</a:t>
            </a:r>
          </a:p>
          <a:p>
            <a:pPr lvl="1"/>
            <a:r>
              <a:rPr lang="en-GB" dirty="0" smtClean="0"/>
              <a:t>An anomaly</a:t>
            </a:r>
          </a:p>
          <a:p>
            <a:pPr lvl="1"/>
            <a:r>
              <a:rPr lang="en-GB" dirty="0" smtClean="0"/>
              <a:t>Speculation Barriers – fence.t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6" name="Google Shape;334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68100" y="678480"/>
            <a:ext cx="1655801" cy="13532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roup 9"/>
          <p:cNvGrpSpPr/>
          <p:nvPr/>
        </p:nvGrpSpPr>
        <p:grpSpPr>
          <a:xfrm>
            <a:off x="6006302" y="2434040"/>
            <a:ext cx="2953368" cy="1873399"/>
            <a:chOff x="3265066" y="2041055"/>
            <a:chExt cx="2315957" cy="154543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1723" y="2041055"/>
              <a:ext cx="611122" cy="154543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65066" y="2041055"/>
              <a:ext cx="1145238" cy="66104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84264" y="2144730"/>
              <a:ext cx="496759" cy="262990"/>
            </a:xfrm>
            <a:prstGeom prst="rect">
              <a:avLst/>
            </a:prstGeom>
          </p:spPr>
        </p:pic>
      </p:grpSp>
      <p:pic>
        <p:nvPicPr>
          <p:cNvPr id="11" name="Picture 2" descr="Spectre with text.sv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136" y="3868869"/>
            <a:ext cx="685250" cy="81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8024" y="3868869"/>
            <a:ext cx="428213" cy="83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3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Cryptography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GB" dirty="0" smtClean="0"/>
              <a:t>Scalar Extension Ratified</a:t>
            </a:r>
          </a:p>
          <a:p>
            <a:r>
              <a:rPr lang="en-GB" dirty="0" smtClean="0"/>
              <a:t>Vector Extension – 2022</a:t>
            </a:r>
          </a:p>
          <a:p>
            <a:r>
              <a:rPr lang="en-GB" dirty="0" smtClean="0"/>
              <a:t>Post Quantum – under discussion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A7E0EB4-23B6-0A4E-8C60-F8EEA23D81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047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72C"/>
      </a:accent1>
      <a:accent2>
        <a:srgbClr val="011E41"/>
      </a:accent2>
      <a:accent3>
        <a:srgbClr val="0A6B7C"/>
      </a:accent3>
      <a:accent4>
        <a:srgbClr val="CB007B"/>
      </a:accent4>
      <a:accent5>
        <a:srgbClr val="60269E"/>
      </a:accent5>
      <a:accent6>
        <a:srgbClr val="FDDA64"/>
      </a:accent6>
      <a:hlink>
        <a:srgbClr val="62CB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C72C"/>
    </a:accent1>
    <a:accent2>
      <a:srgbClr val="011E41"/>
    </a:accent2>
    <a:accent3>
      <a:srgbClr val="0A6B7C"/>
    </a:accent3>
    <a:accent4>
      <a:srgbClr val="CB007B"/>
    </a:accent4>
    <a:accent5>
      <a:srgbClr val="60269E"/>
    </a:accent5>
    <a:accent6>
      <a:srgbClr val="FDDA64"/>
    </a:accent6>
    <a:hlink>
      <a:srgbClr val="62CBC9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716</Words>
  <Application>Microsoft Office PowerPoint</Application>
  <PresentationFormat>On-screen Show (16:9)</PresentationFormat>
  <Paragraphs>266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Helvetica Neue</vt:lpstr>
      <vt:lpstr>.AppleSystemUIFont</vt:lpstr>
      <vt:lpstr>Open Sans SemiBold</vt:lpstr>
      <vt:lpstr>Microsoft YaHei</vt:lpstr>
      <vt:lpstr>Arial</vt:lpstr>
      <vt:lpstr>Century Gothic</vt:lpstr>
      <vt:lpstr>Merriweather Sans</vt:lpstr>
      <vt:lpstr>Open Sans</vt:lpstr>
      <vt:lpstr>Simple Light</vt:lpstr>
      <vt:lpstr>Securing the Future of Open Source Computing</vt:lpstr>
      <vt:lpstr>Intrinsic Security</vt:lpstr>
      <vt:lpstr>RISC-V Security Rationale</vt:lpstr>
      <vt:lpstr>Security Scope</vt:lpstr>
      <vt:lpstr>Security Model       </vt:lpstr>
      <vt:lpstr>Security Ecosystem</vt:lpstr>
      <vt:lpstr>Memory Safety</vt:lpstr>
      <vt:lpstr>Robustness</vt:lpstr>
      <vt:lpstr>Cryptography</vt:lpstr>
      <vt:lpstr>Trusted Computing</vt:lpstr>
      <vt:lpstr>Trusted Computing (2)</vt:lpstr>
      <vt:lpstr>Future Potential </vt:lpstr>
      <vt:lpstr>SIRT</vt:lpstr>
      <vt:lpstr>Status &amp; Roadmap </vt:lpstr>
      <vt:lpstr>Security HC - Roadmap</vt:lpstr>
      <vt:lpstr>Specification Plan</vt:lpstr>
      <vt:lpstr>RISC-V Security 5 year horizon</vt:lpstr>
      <vt:lpstr>We need your help:  Security@lists.riscv.org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2022-04-29T15:28:35Z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0398c1c-5e94-454c-bbc4-eb8a4a50b8b0_Enabled">
    <vt:lpwstr>true</vt:lpwstr>
  </property>
  <property fmtid="{D5CDD505-2E9C-101B-9397-08002B2CF9AE}" pid="3" name="MSIP_Label_10398c1c-5e94-454c-bbc4-eb8a4a50b8b0_SetDate">
    <vt:lpwstr>2021-11-02T01:44:27Z</vt:lpwstr>
  </property>
  <property fmtid="{D5CDD505-2E9C-101B-9397-08002B2CF9AE}" pid="4" name="MSIP_Label_10398c1c-5e94-454c-bbc4-eb8a4a50b8b0_Method">
    <vt:lpwstr>Privileged</vt:lpwstr>
  </property>
  <property fmtid="{D5CDD505-2E9C-101B-9397-08002B2CF9AE}" pid="5" name="MSIP_Label_10398c1c-5e94-454c-bbc4-eb8a4a50b8b0_Name">
    <vt:lpwstr>Public</vt:lpwstr>
  </property>
  <property fmtid="{D5CDD505-2E9C-101B-9397-08002B2CF9AE}" pid="6" name="MSIP_Label_10398c1c-5e94-454c-bbc4-eb8a4a50b8b0_SiteId">
    <vt:lpwstr>d466216a-c643-434a-9c2e-057448c17cbe</vt:lpwstr>
  </property>
  <property fmtid="{D5CDD505-2E9C-101B-9397-08002B2CF9AE}" pid="7" name="MSIP_Label_10398c1c-5e94-454c-bbc4-eb8a4a50b8b0_ActionId">
    <vt:lpwstr>f9de325e-c0fc-4124-8b0d-64caf8fc85dc</vt:lpwstr>
  </property>
  <property fmtid="{D5CDD505-2E9C-101B-9397-08002B2CF9AE}" pid="8" name="MSIP_Label_10398c1c-5e94-454c-bbc4-eb8a4a50b8b0_ContentBits">
    <vt:lpwstr>0</vt:lpwstr>
  </property>
  <property fmtid="{D5CDD505-2E9C-101B-9397-08002B2CF9AE}" pid="9" name="_readonly">
    <vt:lpwstr/>
  </property>
  <property fmtid="{D5CDD505-2E9C-101B-9397-08002B2CF9AE}" pid="10" name="_change">
    <vt:lpwstr/>
  </property>
  <property fmtid="{D5CDD505-2E9C-101B-9397-08002B2CF9AE}" pid="11" name="_full-control">
    <vt:lpwstr/>
  </property>
  <property fmtid="{D5CDD505-2E9C-101B-9397-08002B2CF9AE}" pid="12" name="sflag">
    <vt:lpwstr>1649663932</vt:lpwstr>
  </property>
</Properties>
</file>